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0" r:id="rId2"/>
    <p:sldId id="351" r:id="rId3"/>
    <p:sldId id="353" r:id="rId4"/>
    <p:sldId id="345" r:id="rId5"/>
    <p:sldId id="349" r:id="rId6"/>
    <p:sldId id="347" r:id="rId7"/>
    <p:sldId id="348" r:id="rId8"/>
    <p:sldId id="352" r:id="rId9"/>
    <p:sldId id="367" r:id="rId10"/>
    <p:sldId id="354" r:id="rId11"/>
    <p:sldId id="355" r:id="rId12"/>
    <p:sldId id="357" r:id="rId13"/>
    <p:sldId id="356" r:id="rId14"/>
    <p:sldId id="359" r:id="rId15"/>
    <p:sldId id="362" r:id="rId16"/>
    <p:sldId id="361" r:id="rId17"/>
    <p:sldId id="363" r:id="rId18"/>
    <p:sldId id="364" r:id="rId19"/>
    <p:sldId id="360" r:id="rId20"/>
    <p:sldId id="365" r:id="rId21"/>
    <p:sldId id="366" r:id="rId22"/>
    <p:sldId id="322" r:id="rId2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2A35"/>
    <a:srgbClr val="334658"/>
    <a:srgbClr val="2C3948"/>
    <a:srgbClr val="6CC9BF"/>
    <a:srgbClr val="EBEBEB"/>
    <a:srgbClr val="139F84"/>
    <a:srgbClr val="9757A3"/>
    <a:srgbClr val="16C2F5"/>
    <a:srgbClr val="74C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86745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447BA-A765-4F5D-9234-E810D0E0B5D5}" type="datetimeFigureOut">
              <a:rPr lang="id-ID" smtClean="0"/>
              <a:pPr/>
              <a:t>15/04/2020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956D-090F-4AC8-92AE-C4B35F61BDA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405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44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3589" y="2391629"/>
            <a:ext cx="1794930" cy="29496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16102" y="2391629"/>
            <a:ext cx="1774611" cy="29496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1664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60924" y="-331282"/>
            <a:ext cx="5461506" cy="4997228"/>
          </a:xfrm>
          <a:custGeom>
            <a:avLst/>
            <a:gdLst>
              <a:gd name="connsiteX0" fmla="*/ 0 w 2146806"/>
              <a:gd name="connsiteY0" fmla="*/ 0 h 3451003"/>
              <a:gd name="connsiteX1" fmla="*/ 2146806 w 2146806"/>
              <a:gd name="connsiteY1" fmla="*/ 0 h 3451003"/>
              <a:gd name="connsiteX2" fmla="*/ 2146806 w 2146806"/>
              <a:gd name="connsiteY2" fmla="*/ 3451003 h 3451003"/>
              <a:gd name="connsiteX3" fmla="*/ 0 w 2146806"/>
              <a:gd name="connsiteY3" fmla="*/ 3451003 h 3451003"/>
              <a:gd name="connsiteX4" fmla="*/ 0 w 2146806"/>
              <a:gd name="connsiteY4" fmla="*/ 0 h 3451003"/>
              <a:gd name="connsiteX0" fmla="*/ 0 w 4061331"/>
              <a:gd name="connsiteY0" fmla="*/ 939800 h 4390803"/>
              <a:gd name="connsiteX1" fmla="*/ 4061331 w 4061331"/>
              <a:gd name="connsiteY1" fmla="*/ 0 h 4390803"/>
              <a:gd name="connsiteX2" fmla="*/ 2146806 w 4061331"/>
              <a:gd name="connsiteY2" fmla="*/ 4390803 h 4390803"/>
              <a:gd name="connsiteX3" fmla="*/ 0 w 4061331"/>
              <a:gd name="connsiteY3" fmla="*/ 4390803 h 4390803"/>
              <a:gd name="connsiteX4" fmla="*/ 0 w 4061331"/>
              <a:gd name="connsiteY4" fmla="*/ 939800 h 439080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2146806 w 4740781"/>
              <a:gd name="connsiteY2" fmla="*/ 48416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3106 w 4740781"/>
              <a:gd name="connsiteY2" fmla="*/ 44860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6281 w 4740781"/>
              <a:gd name="connsiteY2" fmla="*/ 44987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720725 w 5461506"/>
              <a:gd name="connsiteY0" fmla="*/ 1390650 h 4997228"/>
              <a:gd name="connsiteX1" fmla="*/ 5461506 w 5461506"/>
              <a:gd name="connsiteY1" fmla="*/ 0 h 4997228"/>
              <a:gd name="connsiteX2" fmla="*/ 5017006 w 5461506"/>
              <a:gd name="connsiteY2" fmla="*/ 4498753 h 4997228"/>
              <a:gd name="connsiteX3" fmla="*/ 0 w 5461506"/>
              <a:gd name="connsiteY3" fmla="*/ 4997228 h 4997228"/>
              <a:gd name="connsiteX4" fmla="*/ 720725 w 5461506"/>
              <a:gd name="connsiteY4" fmla="*/ 1390650 h 49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506" h="4997228">
                <a:moveTo>
                  <a:pt x="720725" y="1390650"/>
                </a:moveTo>
                <a:lnTo>
                  <a:pt x="5461506" y="0"/>
                </a:lnTo>
                <a:lnTo>
                  <a:pt x="5017006" y="4498753"/>
                </a:lnTo>
                <a:lnTo>
                  <a:pt x="0" y="4997228"/>
                </a:lnTo>
                <a:lnTo>
                  <a:pt x="720725" y="139065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8293609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90734" y="1124364"/>
            <a:ext cx="6745133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7429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5" name="Pentagon 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997242"/>
            <a:ext cx="5577719" cy="2875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7" grpId="0" animBg="1"/>
      <p:bldP spid="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910074"/>
            <a:ext cx="4355432" cy="25758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836568" y="1910074"/>
            <a:ext cx="4355432" cy="25758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entagon 11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11" grpId="0"/>
      <p:bldP spid="12" grpId="0" animBg="1"/>
      <p:bldP spid="1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95600" y="1143000"/>
            <a:ext cx="4826000" cy="1143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8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1295400" y="2286000"/>
            <a:ext cx="4813300" cy="1143000"/>
          </a:xfrm>
          <a:prstGeom prst="rect">
            <a:avLst/>
          </a:prstGeom>
          <a:gradFill>
            <a:gsLst>
              <a:gs pos="100000">
                <a:schemeClr val="accent3">
                  <a:lumMod val="75000"/>
                  <a:alpha val="89000"/>
                </a:schemeClr>
              </a:gs>
              <a:gs pos="0">
                <a:schemeClr val="accent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2895600" y="3429000"/>
            <a:ext cx="4826000" cy="114300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98000"/>
                </a:schemeClr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1295400" y="4572000"/>
            <a:ext cx="4813300" cy="11430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  <a:alpha val="93000"/>
                </a:schemeClr>
              </a:gs>
              <a:gs pos="0">
                <a:schemeClr val="accent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44958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44958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60960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/>
          </p:nvPr>
        </p:nvSpPr>
        <p:spPr>
          <a:xfrm>
            <a:off x="60960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76962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7"/>
          </p:nvPr>
        </p:nvSpPr>
        <p:spPr>
          <a:xfrm>
            <a:off x="76962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9"/>
          </p:nvPr>
        </p:nvSpPr>
        <p:spPr>
          <a:xfrm>
            <a:off x="76962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0"/>
          </p:nvPr>
        </p:nvSpPr>
        <p:spPr>
          <a:xfrm>
            <a:off x="76962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51"/>
          </p:nvPr>
        </p:nvSpPr>
        <p:spPr>
          <a:xfrm>
            <a:off x="9296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2"/>
          </p:nvPr>
        </p:nvSpPr>
        <p:spPr>
          <a:xfrm>
            <a:off x="92964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92964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92964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5"/>
          </p:nvPr>
        </p:nvSpPr>
        <p:spPr>
          <a:xfrm>
            <a:off x="92964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6"/>
          </p:nvPr>
        </p:nvSpPr>
        <p:spPr>
          <a:xfrm>
            <a:off x="92964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57"/>
          </p:nvPr>
        </p:nvSpPr>
        <p:spPr>
          <a:xfrm>
            <a:off x="1295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12954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9"/>
          </p:nvPr>
        </p:nvSpPr>
        <p:spPr>
          <a:xfrm>
            <a:off x="61087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60"/>
          </p:nvPr>
        </p:nvSpPr>
        <p:spPr>
          <a:xfrm>
            <a:off x="12954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61"/>
          </p:nvPr>
        </p:nvSpPr>
        <p:spPr>
          <a:xfrm>
            <a:off x="61087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12954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28956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64"/>
          </p:nvPr>
        </p:nvSpPr>
        <p:spPr>
          <a:xfrm>
            <a:off x="77089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66"/>
          </p:nvPr>
        </p:nvSpPr>
        <p:spPr>
          <a:xfrm>
            <a:off x="77089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68"/>
          </p:nvPr>
        </p:nvSpPr>
        <p:spPr>
          <a:xfrm>
            <a:off x="28956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69"/>
          </p:nvPr>
        </p:nvSpPr>
        <p:spPr>
          <a:xfrm>
            <a:off x="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70"/>
          </p:nvPr>
        </p:nvSpPr>
        <p:spPr>
          <a:xfrm>
            <a:off x="0" y="1143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71"/>
          </p:nvPr>
        </p:nvSpPr>
        <p:spPr>
          <a:xfrm>
            <a:off x="0" y="2286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72"/>
          </p:nvPr>
        </p:nvSpPr>
        <p:spPr>
          <a:xfrm>
            <a:off x="0" y="3429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73"/>
          </p:nvPr>
        </p:nvSpPr>
        <p:spPr>
          <a:xfrm>
            <a:off x="0" y="4572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74"/>
          </p:nvPr>
        </p:nvSpPr>
        <p:spPr>
          <a:xfrm>
            <a:off x="0" y="5715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75"/>
          </p:nvPr>
        </p:nvSpPr>
        <p:spPr>
          <a:xfrm>
            <a:off x="1089660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76"/>
          </p:nvPr>
        </p:nvSpPr>
        <p:spPr>
          <a:xfrm>
            <a:off x="10896600" y="1143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77"/>
          </p:nvPr>
        </p:nvSpPr>
        <p:spPr>
          <a:xfrm>
            <a:off x="10896600" y="2286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78"/>
          </p:nvPr>
        </p:nvSpPr>
        <p:spPr>
          <a:xfrm>
            <a:off x="10896600" y="3429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79"/>
          </p:nvPr>
        </p:nvSpPr>
        <p:spPr>
          <a:xfrm>
            <a:off x="10896600" y="4572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80"/>
          </p:nvPr>
        </p:nvSpPr>
        <p:spPr>
          <a:xfrm>
            <a:off x="10896600" y="5715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55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44958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60960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76962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51"/>
          </p:nvPr>
        </p:nvSpPr>
        <p:spPr>
          <a:xfrm>
            <a:off x="9296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57"/>
          </p:nvPr>
        </p:nvSpPr>
        <p:spPr>
          <a:xfrm>
            <a:off x="1295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28956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69"/>
          </p:nvPr>
        </p:nvSpPr>
        <p:spPr>
          <a:xfrm>
            <a:off x="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75"/>
          </p:nvPr>
        </p:nvSpPr>
        <p:spPr>
          <a:xfrm>
            <a:off x="1089660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76"/>
          </p:nvPr>
        </p:nvSpPr>
        <p:spPr>
          <a:xfrm>
            <a:off x="45030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77"/>
          </p:nvPr>
        </p:nvSpPr>
        <p:spPr>
          <a:xfrm>
            <a:off x="61032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78"/>
          </p:nvPr>
        </p:nvSpPr>
        <p:spPr>
          <a:xfrm>
            <a:off x="77034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79"/>
          </p:nvPr>
        </p:nvSpPr>
        <p:spPr>
          <a:xfrm>
            <a:off x="93036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80"/>
          </p:nvPr>
        </p:nvSpPr>
        <p:spPr>
          <a:xfrm>
            <a:off x="13026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81"/>
          </p:nvPr>
        </p:nvSpPr>
        <p:spPr>
          <a:xfrm>
            <a:off x="29028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82"/>
          </p:nvPr>
        </p:nvSpPr>
        <p:spPr>
          <a:xfrm>
            <a:off x="7260" y="1153883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83"/>
          </p:nvPr>
        </p:nvSpPr>
        <p:spPr>
          <a:xfrm>
            <a:off x="10903860" y="1153883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84"/>
          </p:nvPr>
        </p:nvSpPr>
        <p:spPr>
          <a:xfrm>
            <a:off x="45103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85"/>
          </p:nvPr>
        </p:nvSpPr>
        <p:spPr>
          <a:xfrm>
            <a:off x="61105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86"/>
          </p:nvPr>
        </p:nvSpPr>
        <p:spPr>
          <a:xfrm>
            <a:off x="77107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87"/>
          </p:nvPr>
        </p:nvSpPr>
        <p:spPr>
          <a:xfrm>
            <a:off x="93109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88"/>
          </p:nvPr>
        </p:nvSpPr>
        <p:spPr>
          <a:xfrm>
            <a:off x="13099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89"/>
          </p:nvPr>
        </p:nvSpPr>
        <p:spPr>
          <a:xfrm>
            <a:off x="29101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90"/>
          </p:nvPr>
        </p:nvSpPr>
        <p:spPr>
          <a:xfrm>
            <a:off x="14518" y="2293252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91"/>
          </p:nvPr>
        </p:nvSpPr>
        <p:spPr>
          <a:xfrm>
            <a:off x="10911118" y="2293252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10172" y="840014"/>
            <a:ext cx="2158276" cy="2158276"/>
          </a:xfrm>
          <a:prstGeom prst="ellipse">
            <a:avLst/>
          </a:prstGeom>
          <a:ln w="117475">
            <a:solidFill>
              <a:schemeClr val="bg1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911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34276" y="1789649"/>
            <a:ext cx="5577719" cy="4301958"/>
          </a:xfrm>
          <a:prstGeom prst="roundRect">
            <a:avLst>
              <a:gd name="adj" fmla="val 3543"/>
            </a:avLst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3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4617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6200000">
            <a:off x="5831910" y="6354762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5826353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10172" y="840014"/>
            <a:ext cx="2158276" cy="2158276"/>
          </a:xfrm>
          <a:prstGeom prst="ellipse">
            <a:avLst/>
          </a:prstGeom>
          <a:ln w="117475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60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516086" y="-1"/>
            <a:ext cx="8675914" cy="686525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8360229 w 12192000"/>
              <a:gd name="connsiteY0" fmla="*/ 0 h 6903719"/>
              <a:gd name="connsiteX1" fmla="*/ 12192000 w 12192000"/>
              <a:gd name="connsiteY1" fmla="*/ 45719 h 6903719"/>
              <a:gd name="connsiteX2" fmla="*/ 12192000 w 12192000"/>
              <a:gd name="connsiteY2" fmla="*/ 6903719 h 6903719"/>
              <a:gd name="connsiteX3" fmla="*/ 0 w 12192000"/>
              <a:gd name="connsiteY3" fmla="*/ 6903719 h 6903719"/>
              <a:gd name="connsiteX4" fmla="*/ 8360229 w 12192000"/>
              <a:gd name="connsiteY4" fmla="*/ 0 h 6903719"/>
              <a:gd name="connsiteX0" fmla="*/ 8322129 w 12192000"/>
              <a:gd name="connsiteY0" fmla="*/ 76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322129 w 12192000"/>
              <a:gd name="connsiteY4" fmla="*/ 7621 h 6858000"/>
              <a:gd name="connsiteX0" fmla="*/ 3416300 w 7286171"/>
              <a:gd name="connsiteY0" fmla="*/ 7621 h 6858000"/>
              <a:gd name="connsiteX1" fmla="*/ 7286171 w 7286171"/>
              <a:gd name="connsiteY1" fmla="*/ 0 h 6858000"/>
              <a:gd name="connsiteX2" fmla="*/ 7286171 w 7286171"/>
              <a:gd name="connsiteY2" fmla="*/ 6858000 h 6858000"/>
              <a:gd name="connsiteX3" fmla="*/ 0 w 7286171"/>
              <a:gd name="connsiteY3" fmla="*/ 5508172 h 6858000"/>
              <a:gd name="connsiteX4" fmla="*/ 3416300 w 7286171"/>
              <a:gd name="connsiteY4" fmla="*/ 7621 h 6858000"/>
              <a:gd name="connsiteX0" fmla="*/ 3416300 w 7286171"/>
              <a:gd name="connsiteY0" fmla="*/ 7621 h 6969874"/>
              <a:gd name="connsiteX1" fmla="*/ 7286171 w 7286171"/>
              <a:gd name="connsiteY1" fmla="*/ 0 h 6969874"/>
              <a:gd name="connsiteX2" fmla="*/ 7286171 w 7286171"/>
              <a:gd name="connsiteY2" fmla="*/ 6858000 h 6969874"/>
              <a:gd name="connsiteX3" fmla="*/ 957942 w 7286171"/>
              <a:gd name="connsiteY3" fmla="*/ 6865257 h 6969874"/>
              <a:gd name="connsiteX4" fmla="*/ 0 w 7286171"/>
              <a:gd name="connsiteY4" fmla="*/ 5508172 h 6969874"/>
              <a:gd name="connsiteX5" fmla="*/ 3416300 w 7286171"/>
              <a:gd name="connsiteY5" fmla="*/ 7621 h 6969874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967843 w 7837714"/>
              <a:gd name="connsiteY0" fmla="*/ 7621 h 6865257"/>
              <a:gd name="connsiteX1" fmla="*/ 7837714 w 7837714"/>
              <a:gd name="connsiteY1" fmla="*/ 0 h 6865257"/>
              <a:gd name="connsiteX2" fmla="*/ 7837714 w 7837714"/>
              <a:gd name="connsiteY2" fmla="*/ 6858000 h 6865257"/>
              <a:gd name="connsiteX3" fmla="*/ 1509485 w 7837714"/>
              <a:gd name="connsiteY3" fmla="*/ 6865257 h 6865257"/>
              <a:gd name="connsiteX4" fmla="*/ 0 w 7837714"/>
              <a:gd name="connsiteY4" fmla="*/ 5638800 h 6865257"/>
              <a:gd name="connsiteX5" fmla="*/ 3967843 w 7837714"/>
              <a:gd name="connsiteY5" fmla="*/ 7621 h 6865257"/>
              <a:gd name="connsiteX0" fmla="*/ 5070929 w 7837714"/>
              <a:gd name="connsiteY0" fmla="*/ 7621 h 6865257"/>
              <a:gd name="connsiteX1" fmla="*/ 7837714 w 7837714"/>
              <a:gd name="connsiteY1" fmla="*/ 0 h 6865257"/>
              <a:gd name="connsiteX2" fmla="*/ 7837714 w 7837714"/>
              <a:gd name="connsiteY2" fmla="*/ 6858000 h 6865257"/>
              <a:gd name="connsiteX3" fmla="*/ 1509485 w 7837714"/>
              <a:gd name="connsiteY3" fmla="*/ 6865257 h 6865257"/>
              <a:gd name="connsiteX4" fmla="*/ 0 w 7837714"/>
              <a:gd name="connsiteY4" fmla="*/ 5638800 h 6865257"/>
              <a:gd name="connsiteX5" fmla="*/ 5070929 w 78377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234768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150948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145614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146376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5914" h="6865257">
                <a:moveTo>
                  <a:pt x="5909129" y="7621"/>
                </a:moveTo>
                <a:lnTo>
                  <a:pt x="8675914" y="0"/>
                </a:lnTo>
                <a:lnTo>
                  <a:pt x="8675914" y="6858000"/>
                </a:lnTo>
                <a:lnTo>
                  <a:pt x="1463765" y="6865257"/>
                </a:lnTo>
                <a:lnTo>
                  <a:pt x="0" y="5600700"/>
                </a:lnTo>
                <a:lnTo>
                  <a:pt x="5909129" y="7621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2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009410"/>
            <a:ext cx="12192000" cy="307022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582863" y="1696260"/>
            <a:ext cx="1939925" cy="23833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 rot="20828860">
            <a:off x="838392" y="2097714"/>
            <a:ext cx="1669690" cy="278655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49259" y="4215236"/>
            <a:ext cx="8208912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3649258" y="4895035"/>
            <a:ext cx="8208913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9" name="Pentagon 8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982266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0734" y="4372540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9818692" y="1562114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818692" y="3952388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entagon 10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8" grpId="0"/>
      <p:bldP spid="9" grpId="0"/>
      <p:bldP spid="10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575866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0734" y="3966140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9818692" y="1155714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818692" y="3545988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24799" y="1910074"/>
            <a:ext cx="3200400" cy="3200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495800" y="2264228"/>
            <a:ext cx="3200400" cy="3200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6081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0908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295735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00562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entagon 1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6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2" grpId="0"/>
      <p:bldP spid="13" grpId="0"/>
      <p:bldP spid="1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15" name="Pentagon 1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6081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0908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295735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00562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77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35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/>
      <p:bldP spid="20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-1" y="-1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085773" y="3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71545" y="3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757202"/>
            <a:ext cx="4023361" cy="168533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085776" y="4757202"/>
            <a:ext cx="4023361" cy="16853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8171549" y="4757202"/>
            <a:ext cx="4023361" cy="16853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7" hasCustomPrompt="1"/>
          </p:nvPr>
        </p:nvSpPr>
        <p:spPr>
          <a:xfrm>
            <a:off x="101817" y="4923610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1717607" y="4923610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 smtClean="0"/>
              <a:t>Edit Text</a:t>
            </a:r>
            <a:endParaRPr lang="id-ID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59" hasCustomPrompt="1"/>
          </p:nvPr>
        </p:nvSpPr>
        <p:spPr>
          <a:xfrm>
            <a:off x="4202105" y="4930869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60" hasCustomPrompt="1"/>
          </p:nvPr>
        </p:nvSpPr>
        <p:spPr>
          <a:xfrm>
            <a:off x="5817895" y="4930869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 smtClean="0"/>
              <a:t>Edit Text</a:t>
            </a:r>
            <a:endParaRPr lang="id-ID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61" hasCustomPrompt="1"/>
          </p:nvPr>
        </p:nvSpPr>
        <p:spPr>
          <a:xfrm>
            <a:off x="8287881" y="4938129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62" hasCustomPrompt="1"/>
          </p:nvPr>
        </p:nvSpPr>
        <p:spPr>
          <a:xfrm>
            <a:off x="9903671" y="4938129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 smtClean="0"/>
              <a:t>Edit Text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6924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6125032" y="3077147"/>
            <a:ext cx="2728685" cy="1770623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25028" y="4847775"/>
            <a:ext cx="6066971" cy="201023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" y="0"/>
            <a:ext cx="3352801" cy="1625600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" y="1625606"/>
            <a:ext cx="3352801" cy="322217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-3" y="4847777"/>
            <a:ext cx="6125032" cy="20102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352803" y="3077029"/>
            <a:ext cx="2772231" cy="1770742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52801" y="-1"/>
            <a:ext cx="5500915" cy="30770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853716" y="-1"/>
            <a:ext cx="3338285" cy="30770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8853715" y="3077029"/>
            <a:ext cx="3338284" cy="1770742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7262" y="2184405"/>
            <a:ext cx="12199260" cy="2133601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867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uiExpand="1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806574"/>
            <a:ext cx="12192000" cy="307022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582863" y="2493424"/>
            <a:ext cx="1939925" cy="23833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 rot="20828860">
            <a:off x="838392" y="2894878"/>
            <a:ext cx="1669690" cy="278655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15" name="Pentagon 1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23822"/>
            <a:ext cx="12192000" cy="2641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" name="Pentagon 2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27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8176939" y="2214568"/>
            <a:ext cx="3180502" cy="3097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38700" y="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77400" y="0"/>
            <a:ext cx="251460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419350" y="241935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258050" y="241935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618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4" grpId="0"/>
      <p:bldP spid="26" grpId="0"/>
      <p:bldP spid="2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43241" y="1954239"/>
            <a:ext cx="2030990" cy="351073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13" name="Pentagon 12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294273" y="1967182"/>
            <a:ext cx="2722896" cy="27228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entagon 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01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22196" y="2305050"/>
            <a:ext cx="1779854" cy="293082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entagon 11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"/>
            <a:ext cx="12192000" cy="19855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781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753382" y="615600"/>
            <a:ext cx="7157527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ct val="90000"/>
              </a:lnSpc>
              <a:defRPr sz="50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5089743" y="1295399"/>
            <a:ext cx="582116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entagon 3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3589" y="2391629"/>
            <a:ext cx="1794930" cy="29224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16102" y="2391629"/>
            <a:ext cx="1774611" cy="29224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3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2066484"/>
            <a:ext cx="5089357" cy="367257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entagon 11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12" grpId="0" animBg="1"/>
      <p:bldP spid="1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8293609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90734" y="1124364"/>
            <a:ext cx="6745133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entagon 3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5162997"/>
            <a:ext cx="12192000" cy="1695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611087"/>
            <a:ext cx="12191999" cy="355191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10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8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5451" y="2700076"/>
            <a:ext cx="1911726" cy="29495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690644" y="3609143"/>
            <a:ext cx="1424155" cy="22119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3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6445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5" name="Rectangle 4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60924" y="-331282"/>
            <a:ext cx="5461506" cy="4997228"/>
          </a:xfrm>
          <a:custGeom>
            <a:avLst/>
            <a:gdLst>
              <a:gd name="connsiteX0" fmla="*/ 0 w 2146806"/>
              <a:gd name="connsiteY0" fmla="*/ 0 h 3451003"/>
              <a:gd name="connsiteX1" fmla="*/ 2146806 w 2146806"/>
              <a:gd name="connsiteY1" fmla="*/ 0 h 3451003"/>
              <a:gd name="connsiteX2" fmla="*/ 2146806 w 2146806"/>
              <a:gd name="connsiteY2" fmla="*/ 3451003 h 3451003"/>
              <a:gd name="connsiteX3" fmla="*/ 0 w 2146806"/>
              <a:gd name="connsiteY3" fmla="*/ 3451003 h 3451003"/>
              <a:gd name="connsiteX4" fmla="*/ 0 w 2146806"/>
              <a:gd name="connsiteY4" fmla="*/ 0 h 3451003"/>
              <a:gd name="connsiteX0" fmla="*/ 0 w 4061331"/>
              <a:gd name="connsiteY0" fmla="*/ 939800 h 4390803"/>
              <a:gd name="connsiteX1" fmla="*/ 4061331 w 4061331"/>
              <a:gd name="connsiteY1" fmla="*/ 0 h 4390803"/>
              <a:gd name="connsiteX2" fmla="*/ 2146806 w 4061331"/>
              <a:gd name="connsiteY2" fmla="*/ 4390803 h 4390803"/>
              <a:gd name="connsiteX3" fmla="*/ 0 w 4061331"/>
              <a:gd name="connsiteY3" fmla="*/ 4390803 h 4390803"/>
              <a:gd name="connsiteX4" fmla="*/ 0 w 4061331"/>
              <a:gd name="connsiteY4" fmla="*/ 939800 h 439080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2146806 w 4740781"/>
              <a:gd name="connsiteY2" fmla="*/ 48416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3106 w 4740781"/>
              <a:gd name="connsiteY2" fmla="*/ 44860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6281 w 4740781"/>
              <a:gd name="connsiteY2" fmla="*/ 44987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720725 w 5461506"/>
              <a:gd name="connsiteY0" fmla="*/ 1390650 h 4997228"/>
              <a:gd name="connsiteX1" fmla="*/ 5461506 w 5461506"/>
              <a:gd name="connsiteY1" fmla="*/ 0 h 4997228"/>
              <a:gd name="connsiteX2" fmla="*/ 5017006 w 5461506"/>
              <a:gd name="connsiteY2" fmla="*/ 4498753 h 4997228"/>
              <a:gd name="connsiteX3" fmla="*/ 0 w 5461506"/>
              <a:gd name="connsiteY3" fmla="*/ 4997228 h 4997228"/>
              <a:gd name="connsiteX4" fmla="*/ 720725 w 5461506"/>
              <a:gd name="connsiteY4" fmla="*/ 1390650 h 49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506" h="4997228">
                <a:moveTo>
                  <a:pt x="720725" y="1390650"/>
                </a:moveTo>
                <a:lnTo>
                  <a:pt x="5461506" y="0"/>
                </a:lnTo>
                <a:lnTo>
                  <a:pt x="5017006" y="4498753"/>
                </a:lnTo>
                <a:lnTo>
                  <a:pt x="0" y="4997228"/>
                </a:lnTo>
                <a:lnTo>
                  <a:pt x="720725" y="139065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52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624674" y="3219739"/>
            <a:ext cx="4119504" cy="2604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564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078515" y="2243680"/>
            <a:ext cx="4064000" cy="2380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3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5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78" r:id="rId3"/>
    <p:sldLayoutId id="2147483673" r:id="rId4"/>
    <p:sldLayoutId id="2147483649" r:id="rId5"/>
    <p:sldLayoutId id="2147483695" r:id="rId6"/>
    <p:sldLayoutId id="2147483694" r:id="rId7"/>
    <p:sldLayoutId id="2147483692" r:id="rId8"/>
    <p:sldLayoutId id="2147483691" r:id="rId9"/>
    <p:sldLayoutId id="2147483689" r:id="rId10"/>
    <p:sldLayoutId id="2147483680" r:id="rId11"/>
    <p:sldLayoutId id="2147483653" r:id="rId12"/>
    <p:sldLayoutId id="2147483657" r:id="rId13"/>
    <p:sldLayoutId id="2147483658" r:id="rId14"/>
    <p:sldLayoutId id="2147483683" r:id="rId15"/>
    <p:sldLayoutId id="2147483685" r:id="rId16"/>
    <p:sldLayoutId id="2147483659" r:id="rId17"/>
    <p:sldLayoutId id="2147483661" r:id="rId18"/>
    <p:sldLayoutId id="2147483684" r:id="rId19"/>
    <p:sldLayoutId id="2147483686" r:id="rId20"/>
    <p:sldLayoutId id="2147483664" r:id="rId21"/>
    <p:sldLayoutId id="2147483665" r:id="rId22"/>
    <p:sldLayoutId id="2147483666" r:id="rId23"/>
    <p:sldLayoutId id="2147483681" r:id="rId24"/>
    <p:sldLayoutId id="2147483667" r:id="rId25"/>
    <p:sldLayoutId id="2147483682" r:id="rId26"/>
    <p:sldLayoutId id="2147483687" r:id="rId27"/>
    <p:sldLayoutId id="2147483688" r:id="rId28"/>
    <p:sldLayoutId id="2147483668" r:id="rId29"/>
    <p:sldLayoutId id="2147483690" r:id="rId30"/>
    <p:sldLayoutId id="2147483669" r:id="rId31"/>
    <p:sldLayoutId id="2147483670" r:id="rId32"/>
    <p:sldLayoutId id="2147483671" r:id="rId33"/>
    <p:sldLayoutId id="2147483672" r:id="rId34"/>
    <p:sldLayoutId id="2147483693" r:id="rId35"/>
    <p:sldLayoutId id="2147483674" r:id="rId36"/>
    <p:sldLayoutId id="2147483675" r:id="rId37"/>
    <p:sldLayoutId id="2147483676" r:id="rId38"/>
    <p:sldLayoutId id="2147483677" r:id="rId39"/>
    <p:sldLayoutId id="2147483679" r:id="rId4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cid:image024.jpg@01D517D7.8CC054C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445" y="914399"/>
            <a:ext cx="5251270" cy="2508462"/>
          </a:xfrm>
          <a:prstGeom prst="rect">
            <a:avLst/>
          </a:prstGeom>
          <a:solidFill>
            <a:schemeClr val="accent3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313509" y="1276350"/>
            <a:ext cx="54080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solidFill>
                  <a:srgbClr val="FFFFFF"/>
                </a:solidFill>
                <a:latin typeface="Neris Black" panose="00000A00000000000000" pitchFamily="50" charset="0"/>
              </a:rPr>
              <a:t>Stallion Smart Nursing Station Application</a:t>
            </a:r>
            <a:endParaRPr lang="zh-CN" altLang="zh-CN" sz="4000" b="1" dirty="0">
              <a:solidFill>
                <a:srgbClr val="555555"/>
              </a:solidFill>
              <a:latin typeface="Arial" pitchFamily="34" charset="0"/>
              <a:ea typeface="方正正黑简体" pitchFamily="2" charset="-122"/>
              <a:cs typeface="Arial" pitchFamily="34" charset="0"/>
            </a:endParaRPr>
          </a:p>
          <a:p>
            <a:endParaRPr lang="id-ID" sz="4000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022367" y="2526362"/>
            <a:ext cx="3882793" cy="3287907"/>
            <a:chOff x="705680" y="2197089"/>
            <a:chExt cx="3882793" cy="3287907"/>
          </a:xfrm>
        </p:grpSpPr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2073563" y="4754746"/>
              <a:ext cx="1147027" cy="730250"/>
            </a:xfrm>
            <a:custGeom>
              <a:avLst/>
              <a:gdLst>
                <a:gd name="T0" fmla="*/ 2164 w 2572"/>
                <a:gd name="T1" fmla="*/ 0 h 1638"/>
                <a:gd name="T2" fmla="*/ 269 w 2572"/>
                <a:gd name="T3" fmla="*/ 1081 h 1638"/>
                <a:gd name="T4" fmla="*/ 255 w 2572"/>
                <a:gd name="T5" fmla="*/ 1115 h 1638"/>
                <a:gd name="T6" fmla="*/ 239 w 2572"/>
                <a:gd name="T7" fmla="*/ 1148 h 1638"/>
                <a:gd name="T8" fmla="*/ 199 w 2572"/>
                <a:gd name="T9" fmla="*/ 1214 h 1638"/>
                <a:gd name="T10" fmla="*/ 154 w 2572"/>
                <a:gd name="T11" fmla="*/ 1278 h 1638"/>
                <a:gd name="T12" fmla="*/ 109 w 2572"/>
                <a:gd name="T13" fmla="*/ 1338 h 1638"/>
                <a:gd name="T14" fmla="*/ 33 w 2572"/>
                <a:gd name="T15" fmla="*/ 1435 h 1638"/>
                <a:gd name="T16" fmla="*/ 9 w 2572"/>
                <a:gd name="T17" fmla="*/ 1470 h 1638"/>
                <a:gd name="T18" fmla="*/ 3 w 2572"/>
                <a:gd name="T19" fmla="*/ 1483 h 1638"/>
                <a:gd name="T20" fmla="*/ 0 w 2572"/>
                <a:gd name="T21" fmla="*/ 1493 h 1638"/>
                <a:gd name="T22" fmla="*/ 1 w 2572"/>
                <a:gd name="T23" fmla="*/ 1559 h 1638"/>
                <a:gd name="T24" fmla="*/ 5 w 2572"/>
                <a:gd name="T25" fmla="*/ 1576 h 1638"/>
                <a:gd name="T26" fmla="*/ 13 w 2572"/>
                <a:gd name="T27" fmla="*/ 1592 h 1638"/>
                <a:gd name="T28" fmla="*/ 25 w 2572"/>
                <a:gd name="T29" fmla="*/ 1606 h 1638"/>
                <a:gd name="T30" fmla="*/ 39 w 2572"/>
                <a:gd name="T31" fmla="*/ 1618 h 1638"/>
                <a:gd name="T32" fmla="*/ 56 w 2572"/>
                <a:gd name="T33" fmla="*/ 1627 h 1638"/>
                <a:gd name="T34" fmla="*/ 75 w 2572"/>
                <a:gd name="T35" fmla="*/ 1634 h 1638"/>
                <a:gd name="T36" fmla="*/ 96 w 2572"/>
                <a:gd name="T37" fmla="*/ 1637 h 1638"/>
                <a:gd name="T38" fmla="*/ 2466 w 2572"/>
                <a:gd name="T39" fmla="*/ 1638 h 1638"/>
                <a:gd name="T40" fmla="*/ 2487 w 2572"/>
                <a:gd name="T41" fmla="*/ 1636 h 1638"/>
                <a:gd name="T42" fmla="*/ 2507 w 2572"/>
                <a:gd name="T43" fmla="*/ 1631 h 1638"/>
                <a:gd name="T44" fmla="*/ 2525 w 2572"/>
                <a:gd name="T45" fmla="*/ 1623 h 1638"/>
                <a:gd name="T46" fmla="*/ 2541 w 2572"/>
                <a:gd name="T47" fmla="*/ 1612 h 1638"/>
                <a:gd name="T48" fmla="*/ 2554 w 2572"/>
                <a:gd name="T49" fmla="*/ 1599 h 1638"/>
                <a:gd name="T50" fmla="*/ 2564 w 2572"/>
                <a:gd name="T51" fmla="*/ 1584 h 1638"/>
                <a:gd name="T52" fmla="*/ 2570 w 2572"/>
                <a:gd name="T53" fmla="*/ 1568 h 1638"/>
                <a:gd name="T54" fmla="*/ 2572 w 2572"/>
                <a:gd name="T55" fmla="*/ 1551 h 1638"/>
                <a:gd name="T56" fmla="*/ 2572 w 2572"/>
                <a:gd name="T57" fmla="*/ 1488 h 1638"/>
                <a:gd name="T58" fmla="*/ 2567 w 2572"/>
                <a:gd name="T59" fmla="*/ 1476 h 1638"/>
                <a:gd name="T60" fmla="*/ 2552 w 2572"/>
                <a:gd name="T61" fmla="*/ 1452 h 1638"/>
                <a:gd name="T62" fmla="*/ 2502 w 2572"/>
                <a:gd name="T63" fmla="*/ 1385 h 1638"/>
                <a:gd name="T64" fmla="*/ 2436 w 2572"/>
                <a:gd name="T65" fmla="*/ 1300 h 1638"/>
                <a:gd name="T66" fmla="*/ 2391 w 2572"/>
                <a:gd name="T67" fmla="*/ 1235 h 1638"/>
                <a:gd name="T68" fmla="*/ 2349 w 2572"/>
                <a:gd name="T69" fmla="*/ 1168 h 1638"/>
                <a:gd name="T70" fmla="*/ 2321 w 2572"/>
                <a:gd name="T71" fmla="*/ 1116 h 1638"/>
                <a:gd name="T72" fmla="*/ 2307 w 2572"/>
                <a:gd name="T73" fmla="*/ 1081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2" h="1638">
                  <a:moveTo>
                    <a:pt x="2301" y="1064"/>
                  </a:moveTo>
                  <a:lnTo>
                    <a:pt x="2164" y="0"/>
                  </a:lnTo>
                  <a:lnTo>
                    <a:pt x="409" y="0"/>
                  </a:lnTo>
                  <a:lnTo>
                    <a:pt x="269" y="1081"/>
                  </a:lnTo>
                  <a:lnTo>
                    <a:pt x="263" y="1098"/>
                  </a:lnTo>
                  <a:lnTo>
                    <a:pt x="255" y="1115"/>
                  </a:lnTo>
                  <a:lnTo>
                    <a:pt x="247" y="1132"/>
                  </a:lnTo>
                  <a:lnTo>
                    <a:pt x="239" y="1148"/>
                  </a:lnTo>
                  <a:lnTo>
                    <a:pt x="220" y="1182"/>
                  </a:lnTo>
                  <a:lnTo>
                    <a:pt x="199" y="1214"/>
                  </a:lnTo>
                  <a:lnTo>
                    <a:pt x="178" y="1247"/>
                  </a:lnTo>
                  <a:lnTo>
                    <a:pt x="154" y="1278"/>
                  </a:lnTo>
                  <a:lnTo>
                    <a:pt x="132" y="1309"/>
                  </a:lnTo>
                  <a:lnTo>
                    <a:pt x="109" y="1338"/>
                  </a:lnTo>
                  <a:lnTo>
                    <a:pt x="68" y="1390"/>
                  </a:lnTo>
                  <a:lnTo>
                    <a:pt x="33" y="1435"/>
                  </a:lnTo>
                  <a:lnTo>
                    <a:pt x="19" y="1454"/>
                  </a:lnTo>
                  <a:lnTo>
                    <a:pt x="9" y="1470"/>
                  </a:lnTo>
                  <a:lnTo>
                    <a:pt x="5" y="1477"/>
                  </a:lnTo>
                  <a:lnTo>
                    <a:pt x="3" y="1483"/>
                  </a:lnTo>
                  <a:lnTo>
                    <a:pt x="1" y="1489"/>
                  </a:lnTo>
                  <a:lnTo>
                    <a:pt x="0" y="1493"/>
                  </a:lnTo>
                  <a:lnTo>
                    <a:pt x="0" y="1551"/>
                  </a:lnTo>
                  <a:lnTo>
                    <a:pt x="1" y="1559"/>
                  </a:lnTo>
                  <a:lnTo>
                    <a:pt x="2" y="1568"/>
                  </a:lnTo>
                  <a:lnTo>
                    <a:pt x="5" y="1576"/>
                  </a:lnTo>
                  <a:lnTo>
                    <a:pt x="9" y="1584"/>
                  </a:lnTo>
                  <a:lnTo>
                    <a:pt x="13" y="1592"/>
                  </a:lnTo>
                  <a:lnTo>
                    <a:pt x="19" y="1599"/>
                  </a:lnTo>
                  <a:lnTo>
                    <a:pt x="25" y="1606"/>
                  </a:lnTo>
                  <a:lnTo>
                    <a:pt x="32" y="1612"/>
                  </a:lnTo>
                  <a:lnTo>
                    <a:pt x="39" y="1618"/>
                  </a:lnTo>
                  <a:lnTo>
                    <a:pt x="47" y="1623"/>
                  </a:lnTo>
                  <a:lnTo>
                    <a:pt x="56" y="1627"/>
                  </a:lnTo>
                  <a:lnTo>
                    <a:pt x="65" y="1631"/>
                  </a:lnTo>
                  <a:lnTo>
                    <a:pt x="75" y="1634"/>
                  </a:lnTo>
                  <a:lnTo>
                    <a:pt x="86" y="1636"/>
                  </a:lnTo>
                  <a:lnTo>
                    <a:pt x="96" y="1637"/>
                  </a:lnTo>
                  <a:lnTo>
                    <a:pt x="107" y="1638"/>
                  </a:lnTo>
                  <a:lnTo>
                    <a:pt x="2466" y="1638"/>
                  </a:lnTo>
                  <a:lnTo>
                    <a:pt x="2476" y="1637"/>
                  </a:lnTo>
                  <a:lnTo>
                    <a:pt x="2487" y="1636"/>
                  </a:lnTo>
                  <a:lnTo>
                    <a:pt x="2497" y="1634"/>
                  </a:lnTo>
                  <a:lnTo>
                    <a:pt x="2507" y="1631"/>
                  </a:lnTo>
                  <a:lnTo>
                    <a:pt x="2516" y="1627"/>
                  </a:lnTo>
                  <a:lnTo>
                    <a:pt x="2525" y="1623"/>
                  </a:lnTo>
                  <a:lnTo>
                    <a:pt x="2533" y="1618"/>
                  </a:lnTo>
                  <a:lnTo>
                    <a:pt x="2541" y="1612"/>
                  </a:lnTo>
                  <a:lnTo>
                    <a:pt x="2548" y="1606"/>
                  </a:lnTo>
                  <a:lnTo>
                    <a:pt x="2554" y="1599"/>
                  </a:lnTo>
                  <a:lnTo>
                    <a:pt x="2559" y="1592"/>
                  </a:lnTo>
                  <a:lnTo>
                    <a:pt x="2564" y="1584"/>
                  </a:lnTo>
                  <a:lnTo>
                    <a:pt x="2567" y="1576"/>
                  </a:lnTo>
                  <a:lnTo>
                    <a:pt x="2570" y="1568"/>
                  </a:lnTo>
                  <a:lnTo>
                    <a:pt x="2572" y="1559"/>
                  </a:lnTo>
                  <a:lnTo>
                    <a:pt x="2572" y="1551"/>
                  </a:lnTo>
                  <a:lnTo>
                    <a:pt x="2572" y="1493"/>
                  </a:lnTo>
                  <a:lnTo>
                    <a:pt x="2572" y="1488"/>
                  </a:lnTo>
                  <a:lnTo>
                    <a:pt x="2570" y="1483"/>
                  </a:lnTo>
                  <a:lnTo>
                    <a:pt x="2567" y="1476"/>
                  </a:lnTo>
                  <a:lnTo>
                    <a:pt x="2563" y="1469"/>
                  </a:lnTo>
                  <a:lnTo>
                    <a:pt x="2552" y="1452"/>
                  </a:lnTo>
                  <a:lnTo>
                    <a:pt x="2538" y="1432"/>
                  </a:lnTo>
                  <a:lnTo>
                    <a:pt x="2502" y="1385"/>
                  </a:lnTo>
                  <a:lnTo>
                    <a:pt x="2459" y="1330"/>
                  </a:lnTo>
                  <a:lnTo>
                    <a:pt x="2436" y="1300"/>
                  </a:lnTo>
                  <a:lnTo>
                    <a:pt x="2413" y="1268"/>
                  </a:lnTo>
                  <a:lnTo>
                    <a:pt x="2391" y="1235"/>
                  </a:lnTo>
                  <a:lnTo>
                    <a:pt x="2369" y="1202"/>
                  </a:lnTo>
                  <a:lnTo>
                    <a:pt x="2349" y="1168"/>
                  </a:lnTo>
                  <a:lnTo>
                    <a:pt x="2330" y="1133"/>
                  </a:lnTo>
                  <a:lnTo>
                    <a:pt x="2321" y="1116"/>
                  </a:lnTo>
                  <a:lnTo>
                    <a:pt x="2314" y="1098"/>
                  </a:lnTo>
                  <a:lnTo>
                    <a:pt x="2307" y="1081"/>
                  </a:lnTo>
                  <a:lnTo>
                    <a:pt x="2301" y="10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2240986" y="4754746"/>
              <a:ext cx="812181" cy="124677"/>
            </a:xfrm>
            <a:custGeom>
              <a:avLst/>
              <a:gdLst>
                <a:gd name="T0" fmla="*/ 36 w 1826"/>
                <a:gd name="T1" fmla="*/ 0 h 277"/>
                <a:gd name="T2" fmla="*/ 0 w 1826"/>
                <a:gd name="T3" fmla="*/ 277 h 277"/>
                <a:gd name="T4" fmla="*/ 1826 w 1826"/>
                <a:gd name="T5" fmla="*/ 277 h 277"/>
                <a:gd name="T6" fmla="*/ 1791 w 1826"/>
                <a:gd name="T7" fmla="*/ 0 h 277"/>
                <a:gd name="T8" fmla="*/ 36 w 182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6" h="277">
                  <a:moveTo>
                    <a:pt x="36" y="0"/>
                  </a:moveTo>
                  <a:lnTo>
                    <a:pt x="0" y="277"/>
                  </a:lnTo>
                  <a:lnTo>
                    <a:pt x="1826" y="277"/>
                  </a:lnTo>
                  <a:lnTo>
                    <a:pt x="1791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705680" y="2197089"/>
              <a:ext cx="3882793" cy="2602183"/>
            </a:xfrm>
            <a:custGeom>
              <a:avLst/>
              <a:gdLst>
                <a:gd name="T0" fmla="*/ 8720 w 8721"/>
                <a:gd name="T1" fmla="*/ 5652 h 5846"/>
                <a:gd name="T2" fmla="*/ 8718 w 8721"/>
                <a:gd name="T3" fmla="*/ 5672 h 5846"/>
                <a:gd name="T4" fmla="*/ 8711 w 8721"/>
                <a:gd name="T5" fmla="*/ 5702 h 5846"/>
                <a:gd name="T6" fmla="*/ 8696 w 8721"/>
                <a:gd name="T7" fmla="*/ 5738 h 5846"/>
                <a:gd name="T8" fmla="*/ 8674 w 8721"/>
                <a:gd name="T9" fmla="*/ 5771 h 5846"/>
                <a:gd name="T10" fmla="*/ 8646 w 8721"/>
                <a:gd name="T11" fmla="*/ 5800 h 5846"/>
                <a:gd name="T12" fmla="*/ 8614 w 8721"/>
                <a:gd name="T13" fmla="*/ 5822 h 5846"/>
                <a:gd name="T14" fmla="*/ 8577 w 8721"/>
                <a:gd name="T15" fmla="*/ 5837 h 5846"/>
                <a:gd name="T16" fmla="*/ 8548 w 8721"/>
                <a:gd name="T17" fmla="*/ 5844 h 5846"/>
                <a:gd name="T18" fmla="*/ 8527 w 8721"/>
                <a:gd name="T19" fmla="*/ 5846 h 5846"/>
                <a:gd name="T20" fmla="*/ 205 w 8721"/>
                <a:gd name="T21" fmla="*/ 5846 h 5846"/>
                <a:gd name="T22" fmla="*/ 184 w 8721"/>
                <a:gd name="T23" fmla="*/ 5845 h 5846"/>
                <a:gd name="T24" fmla="*/ 163 w 8721"/>
                <a:gd name="T25" fmla="*/ 5842 h 5846"/>
                <a:gd name="T26" fmla="*/ 125 w 8721"/>
                <a:gd name="T27" fmla="*/ 5830 h 5846"/>
                <a:gd name="T28" fmla="*/ 90 w 8721"/>
                <a:gd name="T29" fmla="*/ 5811 h 5846"/>
                <a:gd name="T30" fmla="*/ 60 w 8721"/>
                <a:gd name="T31" fmla="*/ 5785 h 5846"/>
                <a:gd name="T32" fmla="*/ 35 w 8721"/>
                <a:gd name="T33" fmla="*/ 5755 h 5846"/>
                <a:gd name="T34" fmla="*/ 16 w 8721"/>
                <a:gd name="T35" fmla="*/ 5721 h 5846"/>
                <a:gd name="T36" fmla="*/ 4 w 8721"/>
                <a:gd name="T37" fmla="*/ 5682 h 5846"/>
                <a:gd name="T38" fmla="*/ 1 w 8721"/>
                <a:gd name="T39" fmla="*/ 5662 h 5846"/>
                <a:gd name="T40" fmla="*/ 0 w 8721"/>
                <a:gd name="T41" fmla="*/ 5641 h 5846"/>
                <a:gd name="T42" fmla="*/ 0 w 8721"/>
                <a:gd name="T43" fmla="*/ 194 h 5846"/>
                <a:gd name="T44" fmla="*/ 2 w 8721"/>
                <a:gd name="T45" fmla="*/ 174 h 5846"/>
                <a:gd name="T46" fmla="*/ 9 w 8721"/>
                <a:gd name="T47" fmla="*/ 143 h 5846"/>
                <a:gd name="T48" fmla="*/ 25 w 8721"/>
                <a:gd name="T49" fmla="*/ 107 h 5846"/>
                <a:gd name="T50" fmla="*/ 47 w 8721"/>
                <a:gd name="T51" fmla="*/ 74 h 5846"/>
                <a:gd name="T52" fmla="*/ 74 w 8721"/>
                <a:gd name="T53" fmla="*/ 47 h 5846"/>
                <a:gd name="T54" fmla="*/ 107 w 8721"/>
                <a:gd name="T55" fmla="*/ 25 h 5846"/>
                <a:gd name="T56" fmla="*/ 143 w 8721"/>
                <a:gd name="T57" fmla="*/ 9 h 5846"/>
                <a:gd name="T58" fmla="*/ 174 w 8721"/>
                <a:gd name="T59" fmla="*/ 2 h 5846"/>
                <a:gd name="T60" fmla="*/ 194 w 8721"/>
                <a:gd name="T61" fmla="*/ 0 h 5846"/>
                <a:gd name="T62" fmla="*/ 8517 w 8721"/>
                <a:gd name="T63" fmla="*/ 0 h 5846"/>
                <a:gd name="T64" fmla="*/ 8537 w 8721"/>
                <a:gd name="T65" fmla="*/ 1 h 5846"/>
                <a:gd name="T66" fmla="*/ 8558 w 8721"/>
                <a:gd name="T67" fmla="*/ 4 h 5846"/>
                <a:gd name="T68" fmla="*/ 8596 w 8721"/>
                <a:gd name="T69" fmla="*/ 16 h 5846"/>
                <a:gd name="T70" fmla="*/ 8631 w 8721"/>
                <a:gd name="T71" fmla="*/ 35 h 5846"/>
                <a:gd name="T72" fmla="*/ 8661 w 8721"/>
                <a:gd name="T73" fmla="*/ 60 h 5846"/>
                <a:gd name="T74" fmla="*/ 8686 w 8721"/>
                <a:gd name="T75" fmla="*/ 90 h 5846"/>
                <a:gd name="T76" fmla="*/ 8705 w 8721"/>
                <a:gd name="T77" fmla="*/ 125 h 5846"/>
                <a:gd name="T78" fmla="*/ 8716 w 8721"/>
                <a:gd name="T79" fmla="*/ 164 h 5846"/>
                <a:gd name="T80" fmla="*/ 8720 w 8721"/>
                <a:gd name="T81" fmla="*/ 184 h 5846"/>
                <a:gd name="T82" fmla="*/ 8721 w 8721"/>
                <a:gd name="T83" fmla="*/ 205 h 5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21" h="5846">
                  <a:moveTo>
                    <a:pt x="8721" y="5641"/>
                  </a:moveTo>
                  <a:lnTo>
                    <a:pt x="8720" y="5652"/>
                  </a:lnTo>
                  <a:lnTo>
                    <a:pt x="8720" y="5662"/>
                  </a:lnTo>
                  <a:lnTo>
                    <a:pt x="8718" y="5672"/>
                  </a:lnTo>
                  <a:lnTo>
                    <a:pt x="8716" y="5682"/>
                  </a:lnTo>
                  <a:lnTo>
                    <a:pt x="8711" y="5702"/>
                  </a:lnTo>
                  <a:lnTo>
                    <a:pt x="8705" y="5721"/>
                  </a:lnTo>
                  <a:lnTo>
                    <a:pt x="8696" y="5738"/>
                  </a:lnTo>
                  <a:lnTo>
                    <a:pt x="8686" y="5755"/>
                  </a:lnTo>
                  <a:lnTo>
                    <a:pt x="8674" y="5771"/>
                  </a:lnTo>
                  <a:lnTo>
                    <a:pt x="8661" y="5785"/>
                  </a:lnTo>
                  <a:lnTo>
                    <a:pt x="8646" y="5800"/>
                  </a:lnTo>
                  <a:lnTo>
                    <a:pt x="8631" y="5811"/>
                  </a:lnTo>
                  <a:lnTo>
                    <a:pt x="8614" y="5822"/>
                  </a:lnTo>
                  <a:lnTo>
                    <a:pt x="8596" y="5830"/>
                  </a:lnTo>
                  <a:lnTo>
                    <a:pt x="8577" y="5837"/>
                  </a:lnTo>
                  <a:lnTo>
                    <a:pt x="8558" y="5842"/>
                  </a:lnTo>
                  <a:lnTo>
                    <a:pt x="8548" y="5844"/>
                  </a:lnTo>
                  <a:lnTo>
                    <a:pt x="8537" y="5845"/>
                  </a:lnTo>
                  <a:lnTo>
                    <a:pt x="8527" y="5846"/>
                  </a:lnTo>
                  <a:lnTo>
                    <a:pt x="8517" y="5846"/>
                  </a:lnTo>
                  <a:lnTo>
                    <a:pt x="205" y="5846"/>
                  </a:lnTo>
                  <a:lnTo>
                    <a:pt x="194" y="5846"/>
                  </a:lnTo>
                  <a:lnTo>
                    <a:pt x="184" y="5845"/>
                  </a:lnTo>
                  <a:lnTo>
                    <a:pt x="174" y="5844"/>
                  </a:lnTo>
                  <a:lnTo>
                    <a:pt x="163" y="5842"/>
                  </a:lnTo>
                  <a:lnTo>
                    <a:pt x="143" y="5837"/>
                  </a:lnTo>
                  <a:lnTo>
                    <a:pt x="125" y="5830"/>
                  </a:lnTo>
                  <a:lnTo>
                    <a:pt x="107" y="5822"/>
                  </a:lnTo>
                  <a:lnTo>
                    <a:pt x="90" y="5811"/>
                  </a:lnTo>
                  <a:lnTo>
                    <a:pt x="74" y="5800"/>
                  </a:lnTo>
                  <a:lnTo>
                    <a:pt x="60" y="5785"/>
                  </a:lnTo>
                  <a:lnTo>
                    <a:pt x="47" y="5771"/>
                  </a:lnTo>
                  <a:lnTo>
                    <a:pt x="35" y="5755"/>
                  </a:lnTo>
                  <a:lnTo>
                    <a:pt x="25" y="5738"/>
                  </a:lnTo>
                  <a:lnTo>
                    <a:pt x="16" y="5721"/>
                  </a:lnTo>
                  <a:lnTo>
                    <a:pt x="9" y="5702"/>
                  </a:lnTo>
                  <a:lnTo>
                    <a:pt x="4" y="5682"/>
                  </a:lnTo>
                  <a:lnTo>
                    <a:pt x="2" y="5672"/>
                  </a:lnTo>
                  <a:lnTo>
                    <a:pt x="1" y="5662"/>
                  </a:lnTo>
                  <a:lnTo>
                    <a:pt x="0" y="5652"/>
                  </a:lnTo>
                  <a:lnTo>
                    <a:pt x="0" y="5641"/>
                  </a:lnTo>
                  <a:lnTo>
                    <a:pt x="0" y="205"/>
                  </a:lnTo>
                  <a:lnTo>
                    <a:pt x="0" y="194"/>
                  </a:lnTo>
                  <a:lnTo>
                    <a:pt x="1" y="184"/>
                  </a:lnTo>
                  <a:lnTo>
                    <a:pt x="2" y="174"/>
                  </a:lnTo>
                  <a:lnTo>
                    <a:pt x="4" y="164"/>
                  </a:lnTo>
                  <a:lnTo>
                    <a:pt x="9" y="143"/>
                  </a:lnTo>
                  <a:lnTo>
                    <a:pt x="16" y="125"/>
                  </a:lnTo>
                  <a:lnTo>
                    <a:pt x="25" y="107"/>
                  </a:lnTo>
                  <a:lnTo>
                    <a:pt x="35" y="90"/>
                  </a:lnTo>
                  <a:lnTo>
                    <a:pt x="47" y="74"/>
                  </a:lnTo>
                  <a:lnTo>
                    <a:pt x="60" y="60"/>
                  </a:lnTo>
                  <a:lnTo>
                    <a:pt x="74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74" y="2"/>
                  </a:lnTo>
                  <a:lnTo>
                    <a:pt x="184" y="1"/>
                  </a:lnTo>
                  <a:lnTo>
                    <a:pt x="194" y="0"/>
                  </a:lnTo>
                  <a:lnTo>
                    <a:pt x="205" y="0"/>
                  </a:lnTo>
                  <a:lnTo>
                    <a:pt x="8517" y="0"/>
                  </a:lnTo>
                  <a:lnTo>
                    <a:pt x="8527" y="0"/>
                  </a:lnTo>
                  <a:lnTo>
                    <a:pt x="8537" y="1"/>
                  </a:lnTo>
                  <a:lnTo>
                    <a:pt x="8548" y="2"/>
                  </a:lnTo>
                  <a:lnTo>
                    <a:pt x="8558" y="4"/>
                  </a:lnTo>
                  <a:lnTo>
                    <a:pt x="8577" y="9"/>
                  </a:lnTo>
                  <a:lnTo>
                    <a:pt x="8596" y="16"/>
                  </a:lnTo>
                  <a:lnTo>
                    <a:pt x="8614" y="25"/>
                  </a:lnTo>
                  <a:lnTo>
                    <a:pt x="8631" y="35"/>
                  </a:lnTo>
                  <a:lnTo>
                    <a:pt x="8646" y="47"/>
                  </a:lnTo>
                  <a:lnTo>
                    <a:pt x="8661" y="60"/>
                  </a:lnTo>
                  <a:lnTo>
                    <a:pt x="8674" y="74"/>
                  </a:lnTo>
                  <a:lnTo>
                    <a:pt x="8686" y="90"/>
                  </a:lnTo>
                  <a:lnTo>
                    <a:pt x="8696" y="107"/>
                  </a:lnTo>
                  <a:lnTo>
                    <a:pt x="8705" y="125"/>
                  </a:lnTo>
                  <a:lnTo>
                    <a:pt x="8711" y="143"/>
                  </a:lnTo>
                  <a:lnTo>
                    <a:pt x="8716" y="164"/>
                  </a:lnTo>
                  <a:lnTo>
                    <a:pt x="8718" y="174"/>
                  </a:lnTo>
                  <a:lnTo>
                    <a:pt x="8720" y="184"/>
                  </a:lnTo>
                  <a:lnTo>
                    <a:pt x="8720" y="194"/>
                  </a:lnTo>
                  <a:lnTo>
                    <a:pt x="8721" y="205"/>
                  </a:lnTo>
                  <a:lnTo>
                    <a:pt x="8721" y="5641"/>
                  </a:lnTo>
                  <a:close/>
                </a:path>
              </a:pathLst>
            </a:custGeom>
            <a:solidFill>
              <a:srgbClr val="334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860635" y="2391228"/>
              <a:ext cx="3572882" cy="2215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3177844" y="2197089"/>
              <a:ext cx="1410629" cy="1615455"/>
            </a:xfrm>
            <a:custGeom>
              <a:avLst/>
              <a:gdLst>
                <a:gd name="T0" fmla="*/ 3169 w 3169"/>
                <a:gd name="T1" fmla="*/ 3630 h 3630"/>
                <a:gd name="T2" fmla="*/ 2820 w 3169"/>
                <a:gd name="T3" fmla="*/ 3630 h 3630"/>
                <a:gd name="T4" fmla="*/ 2820 w 3169"/>
                <a:gd name="T5" fmla="*/ 436 h 3630"/>
                <a:gd name="T6" fmla="*/ 176 w 3169"/>
                <a:gd name="T7" fmla="*/ 436 h 3630"/>
                <a:gd name="T8" fmla="*/ 0 w 3169"/>
                <a:gd name="T9" fmla="*/ 0 h 3630"/>
                <a:gd name="T10" fmla="*/ 2965 w 3169"/>
                <a:gd name="T11" fmla="*/ 0 h 3630"/>
                <a:gd name="T12" fmla="*/ 2975 w 3169"/>
                <a:gd name="T13" fmla="*/ 0 h 3630"/>
                <a:gd name="T14" fmla="*/ 2985 w 3169"/>
                <a:gd name="T15" fmla="*/ 1 h 3630"/>
                <a:gd name="T16" fmla="*/ 2996 w 3169"/>
                <a:gd name="T17" fmla="*/ 2 h 3630"/>
                <a:gd name="T18" fmla="*/ 3006 w 3169"/>
                <a:gd name="T19" fmla="*/ 4 h 3630"/>
                <a:gd name="T20" fmla="*/ 3025 w 3169"/>
                <a:gd name="T21" fmla="*/ 9 h 3630"/>
                <a:gd name="T22" fmla="*/ 3044 w 3169"/>
                <a:gd name="T23" fmla="*/ 16 h 3630"/>
                <a:gd name="T24" fmla="*/ 3062 w 3169"/>
                <a:gd name="T25" fmla="*/ 25 h 3630"/>
                <a:gd name="T26" fmla="*/ 3079 w 3169"/>
                <a:gd name="T27" fmla="*/ 35 h 3630"/>
                <a:gd name="T28" fmla="*/ 3094 w 3169"/>
                <a:gd name="T29" fmla="*/ 47 h 3630"/>
                <a:gd name="T30" fmla="*/ 3109 w 3169"/>
                <a:gd name="T31" fmla="*/ 60 h 3630"/>
                <a:gd name="T32" fmla="*/ 3122 w 3169"/>
                <a:gd name="T33" fmla="*/ 74 h 3630"/>
                <a:gd name="T34" fmla="*/ 3134 w 3169"/>
                <a:gd name="T35" fmla="*/ 90 h 3630"/>
                <a:gd name="T36" fmla="*/ 3144 w 3169"/>
                <a:gd name="T37" fmla="*/ 107 h 3630"/>
                <a:gd name="T38" fmla="*/ 3153 w 3169"/>
                <a:gd name="T39" fmla="*/ 125 h 3630"/>
                <a:gd name="T40" fmla="*/ 3159 w 3169"/>
                <a:gd name="T41" fmla="*/ 143 h 3630"/>
                <a:gd name="T42" fmla="*/ 3164 w 3169"/>
                <a:gd name="T43" fmla="*/ 164 h 3630"/>
                <a:gd name="T44" fmla="*/ 3166 w 3169"/>
                <a:gd name="T45" fmla="*/ 174 h 3630"/>
                <a:gd name="T46" fmla="*/ 3168 w 3169"/>
                <a:gd name="T47" fmla="*/ 184 h 3630"/>
                <a:gd name="T48" fmla="*/ 3168 w 3169"/>
                <a:gd name="T49" fmla="*/ 194 h 3630"/>
                <a:gd name="T50" fmla="*/ 3169 w 3169"/>
                <a:gd name="T51" fmla="*/ 205 h 3630"/>
                <a:gd name="T52" fmla="*/ 3169 w 3169"/>
                <a:gd name="T53" fmla="*/ 3630 h 3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69" h="3630">
                  <a:moveTo>
                    <a:pt x="3169" y="3630"/>
                  </a:moveTo>
                  <a:lnTo>
                    <a:pt x="2820" y="3630"/>
                  </a:lnTo>
                  <a:lnTo>
                    <a:pt x="2820" y="436"/>
                  </a:lnTo>
                  <a:lnTo>
                    <a:pt x="176" y="436"/>
                  </a:lnTo>
                  <a:lnTo>
                    <a:pt x="0" y="0"/>
                  </a:lnTo>
                  <a:lnTo>
                    <a:pt x="2965" y="0"/>
                  </a:lnTo>
                  <a:lnTo>
                    <a:pt x="2975" y="0"/>
                  </a:lnTo>
                  <a:lnTo>
                    <a:pt x="2985" y="1"/>
                  </a:lnTo>
                  <a:lnTo>
                    <a:pt x="2996" y="2"/>
                  </a:lnTo>
                  <a:lnTo>
                    <a:pt x="3006" y="4"/>
                  </a:lnTo>
                  <a:lnTo>
                    <a:pt x="3025" y="9"/>
                  </a:lnTo>
                  <a:lnTo>
                    <a:pt x="3044" y="16"/>
                  </a:lnTo>
                  <a:lnTo>
                    <a:pt x="3062" y="25"/>
                  </a:lnTo>
                  <a:lnTo>
                    <a:pt x="3079" y="35"/>
                  </a:lnTo>
                  <a:lnTo>
                    <a:pt x="3094" y="47"/>
                  </a:lnTo>
                  <a:lnTo>
                    <a:pt x="3109" y="60"/>
                  </a:lnTo>
                  <a:lnTo>
                    <a:pt x="3122" y="74"/>
                  </a:lnTo>
                  <a:lnTo>
                    <a:pt x="3134" y="90"/>
                  </a:lnTo>
                  <a:lnTo>
                    <a:pt x="3144" y="107"/>
                  </a:lnTo>
                  <a:lnTo>
                    <a:pt x="3153" y="125"/>
                  </a:lnTo>
                  <a:lnTo>
                    <a:pt x="3159" y="143"/>
                  </a:lnTo>
                  <a:lnTo>
                    <a:pt x="3164" y="164"/>
                  </a:lnTo>
                  <a:lnTo>
                    <a:pt x="3166" y="174"/>
                  </a:lnTo>
                  <a:lnTo>
                    <a:pt x="3168" y="184"/>
                  </a:lnTo>
                  <a:lnTo>
                    <a:pt x="3168" y="194"/>
                  </a:lnTo>
                  <a:lnTo>
                    <a:pt x="3169" y="205"/>
                  </a:lnTo>
                  <a:lnTo>
                    <a:pt x="3169" y="3630"/>
                  </a:lnTo>
                  <a:close/>
                </a:path>
              </a:pathLst>
            </a:custGeom>
            <a:solidFill>
              <a:srgbClr val="455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3256212" y="2391228"/>
              <a:ext cx="1177305" cy="1421316"/>
            </a:xfrm>
            <a:custGeom>
              <a:avLst/>
              <a:gdLst>
                <a:gd name="T0" fmla="*/ 2644 w 2644"/>
                <a:gd name="T1" fmla="*/ 3194 h 3194"/>
                <a:gd name="T2" fmla="*/ 1284 w 2644"/>
                <a:gd name="T3" fmla="*/ 3194 h 3194"/>
                <a:gd name="T4" fmla="*/ 0 w 2644"/>
                <a:gd name="T5" fmla="*/ 0 h 3194"/>
                <a:gd name="T6" fmla="*/ 2644 w 2644"/>
                <a:gd name="T7" fmla="*/ 0 h 3194"/>
                <a:gd name="T8" fmla="*/ 2644 w 2644"/>
                <a:gd name="T9" fmla="*/ 3194 h 3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4" h="3194">
                  <a:moveTo>
                    <a:pt x="2644" y="3194"/>
                  </a:moveTo>
                  <a:lnTo>
                    <a:pt x="1284" y="3194"/>
                  </a:lnTo>
                  <a:lnTo>
                    <a:pt x="0" y="0"/>
                  </a:lnTo>
                  <a:lnTo>
                    <a:pt x="2644" y="0"/>
                  </a:lnTo>
                  <a:lnTo>
                    <a:pt x="2644" y="3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415217" y="3669827"/>
            <a:ext cx="3624533" cy="2144442"/>
            <a:chOff x="3098530" y="3340554"/>
            <a:chExt cx="3624533" cy="2144442"/>
          </a:xfrm>
        </p:grpSpPr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404878" y="3340554"/>
              <a:ext cx="3011836" cy="2014421"/>
            </a:xfrm>
            <a:custGeom>
              <a:avLst/>
              <a:gdLst>
                <a:gd name="T0" fmla="*/ 6556 w 6761"/>
                <a:gd name="T1" fmla="*/ 0 h 4522"/>
                <a:gd name="T2" fmla="*/ 205 w 6761"/>
                <a:gd name="T3" fmla="*/ 0 h 4522"/>
                <a:gd name="T4" fmla="*/ 194 w 6761"/>
                <a:gd name="T5" fmla="*/ 0 h 4522"/>
                <a:gd name="T6" fmla="*/ 183 w 6761"/>
                <a:gd name="T7" fmla="*/ 1 h 4522"/>
                <a:gd name="T8" fmla="*/ 173 w 6761"/>
                <a:gd name="T9" fmla="*/ 2 h 4522"/>
                <a:gd name="T10" fmla="*/ 163 w 6761"/>
                <a:gd name="T11" fmla="*/ 4 h 4522"/>
                <a:gd name="T12" fmla="*/ 144 w 6761"/>
                <a:gd name="T13" fmla="*/ 9 h 4522"/>
                <a:gd name="T14" fmla="*/ 125 w 6761"/>
                <a:gd name="T15" fmla="*/ 16 h 4522"/>
                <a:gd name="T16" fmla="*/ 107 w 6761"/>
                <a:gd name="T17" fmla="*/ 24 h 4522"/>
                <a:gd name="T18" fmla="*/ 90 w 6761"/>
                <a:gd name="T19" fmla="*/ 35 h 4522"/>
                <a:gd name="T20" fmla="*/ 75 w 6761"/>
                <a:gd name="T21" fmla="*/ 46 h 4522"/>
                <a:gd name="T22" fmla="*/ 60 w 6761"/>
                <a:gd name="T23" fmla="*/ 60 h 4522"/>
                <a:gd name="T24" fmla="*/ 47 w 6761"/>
                <a:gd name="T25" fmla="*/ 74 h 4522"/>
                <a:gd name="T26" fmla="*/ 35 w 6761"/>
                <a:gd name="T27" fmla="*/ 90 h 4522"/>
                <a:gd name="T28" fmla="*/ 25 w 6761"/>
                <a:gd name="T29" fmla="*/ 107 h 4522"/>
                <a:gd name="T30" fmla="*/ 16 w 6761"/>
                <a:gd name="T31" fmla="*/ 125 h 4522"/>
                <a:gd name="T32" fmla="*/ 9 w 6761"/>
                <a:gd name="T33" fmla="*/ 143 h 4522"/>
                <a:gd name="T34" fmla="*/ 4 w 6761"/>
                <a:gd name="T35" fmla="*/ 163 h 4522"/>
                <a:gd name="T36" fmla="*/ 3 w 6761"/>
                <a:gd name="T37" fmla="*/ 173 h 4522"/>
                <a:gd name="T38" fmla="*/ 1 w 6761"/>
                <a:gd name="T39" fmla="*/ 183 h 4522"/>
                <a:gd name="T40" fmla="*/ 0 w 6761"/>
                <a:gd name="T41" fmla="*/ 193 h 4522"/>
                <a:gd name="T42" fmla="*/ 0 w 6761"/>
                <a:gd name="T43" fmla="*/ 204 h 4522"/>
                <a:gd name="T44" fmla="*/ 0 w 6761"/>
                <a:gd name="T45" fmla="*/ 4522 h 4522"/>
                <a:gd name="T46" fmla="*/ 6761 w 6761"/>
                <a:gd name="T47" fmla="*/ 4522 h 4522"/>
                <a:gd name="T48" fmla="*/ 6761 w 6761"/>
                <a:gd name="T49" fmla="*/ 204 h 4522"/>
                <a:gd name="T50" fmla="*/ 6760 w 6761"/>
                <a:gd name="T51" fmla="*/ 193 h 4522"/>
                <a:gd name="T52" fmla="*/ 6759 w 6761"/>
                <a:gd name="T53" fmla="*/ 183 h 4522"/>
                <a:gd name="T54" fmla="*/ 6758 w 6761"/>
                <a:gd name="T55" fmla="*/ 173 h 4522"/>
                <a:gd name="T56" fmla="*/ 6756 w 6761"/>
                <a:gd name="T57" fmla="*/ 163 h 4522"/>
                <a:gd name="T58" fmla="*/ 6751 w 6761"/>
                <a:gd name="T59" fmla="*/ 143 h 4522"/>
                <a:gd name="T60" fmla="*/ 6744 w 6761"/>
                <a:gd name="T61" fmla="*/ 125 h 4522"/>
                <a:gd name="T62" fmla="*/ 6736 w 6761"/>
                <a:gd name="T63" fmla="*/ 107 h 4522"/>
                <a:gd name="T64" fmla="*/ 6726 w 6761"/>
                <a:gd name="T65" fmla="*/ 90 h 4522"/>
                <a:gd name="T66" fmla="*/ 6714 w 6761"/>
                <a:gd name="T67" fmla="*/ 74 h 4522"/>
                <a:gd name="T68" fmla="*/ 6701 w 6761"/>
                <a:gd name="T69" fmla="*/ 60 h 4522"/>
                <a:gd name="T70" fmla="*/ 6686 w 6761"/>
                <a:gd name="T71" fmla="*/ 47 h 4522"/>
                <a:gd name="T72" fmla="*/ 6669 w 6761"/>
                <a:gd name="T73" fmla="*/ 35 h 4522"/>
                <a:gd name="T74" fmla="*/ 6653 w 6761"/>
                <a:gd name="T75" fmla="*/ 24 h 4522"/>
                <a:gd name="T76" fmla="*/ 6635 w 6761"/>
                <a:gd name="T77" fmla="*/ 16 h 4522"/>
                <a:gd name="T78" fmla="*/ 6616 w 6761"/>
                <a:gd name="T79" fmla="*/ 9 h 4522"/>
                <a:gd name="T80" fmla="*/ 6597 w 6761"/>
                <a:gd name="T81" fmla="*/ 4 h 4522"/>
                <a:gd name="T82" fmla="*/ 6587 w 6761"/>
                <a:gd name="T83" fmla="*/ 2 h 4522"/>
                <a:gd name="T84" fmla="*/ 6576 w 6761"/>
                <a:gd name="T85" fmla="*/ 1 h 4522"/>
                <a:gd name="T86" fmla="*/ 6566 w 6761"/>
                <a:gd name="T87" fmla="*/ 0 h 4522"/>
                <a:gd name="T88" fmla="*/ 6556 w 6761"/>
                <a:gd name="T89" fmla="*/ 0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1" h="4522">
                  <a:moveTo>
                    <a:pt x="6556" y="0"/>
                  </a:moveTo>
                  <a:lnTo>
                    <a:pt x="205" y="0"/>
                  </a:lnTo>
                  <a:lnTo>
                    <a:pt x="194" y="0"/>
                  </a:lnTo>
                  <a:lnTo>
                    <a:pt x="183" y="1"/>
                  </a:lnTo>
                  <a:lnTo>
                    <a:pt x="173" y="2"/>
                  </a:lnTo>
                  <a:lnTo>
                    <a:pt x="163" y="4"/>
                  </a:lnTo>
                  <a:lnTo>
                    <a:pt x="144" y="9"/>
                  </a:lnTo>
                  <a:lnTo>
                    <a:pt x="125" y="16"/>
                  </a:lnTo>
                  <a:lnTo>
                    <a:pt x="107" y="24"/>
                  </a:lnTo>
                  <a:lnTo>
                    <a:pt x="90" y="35"/>
                  </a:lnTo>
                  <a:lnTo>
                    <a:pt x="75" y="46"/>
                  </a:lnTo>
                  <a:lnTo>
                    <a:pt x="60" y="60"/>
                  </a:lnTo>
                  <a:lnTo>
                    <a:pt x="47" y="74"/>
                  </a:lnTo>
                  <a:lnTo>
                    <a:pt x="35" y="90"/>
                  </a:lnTo>
                  <a:lnTo>
                    <a:pt x="25" y="107"/>
                  </a:lnTo>
                  <a:lnTo>
                    <a:pt x="16" y="125"/>
                  </a:lnTo>
                  <a:lnTo>
                    <a:pt x="9" y="143"/>
                  </a:lnTo>
                  <a:lnTo>
                    <a:pt x="4" y="163"/>
                  </a:lnTo>
                  <a:lnTo>
                    <a:pt x="3" y="173"/>
                  </a:lnTo>
                  <a:lnTo>
                    <a:pt x="1" y="183"/>
                  </a:lnTo>
                  <a:lnTo>
                    <a:pt x="0" y="193"/>
                  </a:lnTo>
                  <a:lnTo>
                    <a:pt x="0" y="204"/>
                  </a:lnTo>
                  <a:lnTo>
                    <a:pt x="0" y="4522"/>
                  </a:lnTo>
                  <a:lnTo>
                    <a:pt x="6761" y="4522"/>
                  </a:lnTo>
                  <a:lnTo>
                    <a:pt x="6761" y="204"/>
                  </a:lnTo>
                  <a:lnTo>
                    <a:pt x="6760" y="193"/>
                  </a:lnTo>
                  <a:lnTo>
                    <a:pt x="6759" y="183"/>
                  </a:lnTo>
                  <a:lnTo>
                    <a:pt x="6758" y="173"/>
                  </a:lnTo>
                  <a:lnTo>
                    <a:pt x="6756" y="163"/>
                  </a:lnTo>
                  <a:lnTo>
                    <a:pt x="6751" y="143"/>
                  </a:lnTo>
                  <a:lnTo>
                    <a:pt x="6744" y="125"/>
                  </a:lnTo>
                  <a:lnTo>
                    <a:pt x="6736" y="107"/>
                  </a:lnTo>
                  <a:lnTo>
                    <a:pt x="6726" y="90"/>
                  </a:lnTo>
                  <a:lnTo>
                    <a:pt x="6714" y="74"/>
                  </a:lnTo>
                  <a:lnTo>
                    <a:pt x="6701" y="60"/>
                  </a:lnTo>
                  <a:lnTo>
                    <a:pt x="6686" y="47"/>
                  </a:lnTo>
                  <a:lnTo>
                    <a:pt x="6669" y="35"/>
                  </a:lnTo>
                  <a:lnTo>
                    <a:pt x="6653" y="24"/>
                  </a:lnTo>
                  <a:lnTo>
                    <a:pt x="6635" y="16"/>
                  </a:lnTo>
                  <a:lnTo>
                    <a:pt x="6616" y="9"/>
                  </a:lnTo>
                  <a:lnTo>
                    <a:pt x="6597" y="4"/>
                  </a:lnTo>
                  <a:lnTo>
                    <a:pt x="6587" y="2"/>
                  </a:lnTo>
                  <a:lnTo>
                    <a:pt x="6576" y="1"/>
                  </a:lnTo>
                  <a:lnTo>
                    <a:pt x="6566" y="0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rgbClr val="334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3524211" y="3470575"/>
              <a:ext cx="2773169" cy="1784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098530" y="5354976"/>
              <a:ext cx="3624533" cy="130020"/>
            </a:xfrm>
            <a:custGeom>
              <a:avLst/>
              <a:gdLst>
                <a:gd name="T0" fmla="*/ 0 w 8139"/>
                <a:gd name="T1" fmla="*/ 0 h 292"/>
                <a:gd name="T2" fmla="*/ 0 w 8139"/>
                <a:gd name="T3" fmla="*/ 122 h 292"/>
                <a:gd name="T4" fmla="*/ 0 w 8139"/>
                <a:gd name="T5" fmla="*/ 130 h 292"/>
                <a:gd name="T6" fmla="*/ 1 w 8139"/>
                <a:gd name="T7" fmla="*/ 138 h 292"/>
                <a:gd name="T8" fmla="*/ 3 w 8139"/>
                <a:gd name="T9" fmla="*/ 145 h 292"/>
                <a:gd name="T10" fmla="*/ 5 w 8139"/>
                <a:gd name="T11" fmla="*/ 153 h 292"/>
                <a:gd name="T12" fmla="*/ 8 w 8139"/>
                <a:gd name="T13" fmla="*/ 160 h 292"/>
                <a:gd name="T14" fmla="*/ 12 w 8139"/>
                <a:gd name="T15" fmla="*/ 167 h 292"/>
                <a:gd name="T16" fmla="*/ 16 w 8139"/>
                <a:gd name="T17" fmla="*/ 174 h 292"/>
                <a:gd name="T18" fmla="*/ 20 w 8139"/>
                <a:gd name="T19" fmla="*/ 180 h 292"/>
                <a:gd name="T20" fmla="*/ 25 w 8139"/>
                <a:gd name="T21" fmla="*/ 186 h 292"/>
                <a:gd name="T22" fmla="*/ 30 w 8139"/>
                <a:gd name="T23" fmla="*/ 192 h 292"/>
                <a:gd name="T24" fmla="*/ 36 w 8139"/>
                <a:gd name="T25" fmla="*/ 197 h 292"/>
                <a:gd name="T26" fmla="*/ 42 w 8139"/>
                <a:gd name="T27" fmla="*/ 202 h 292"/>
                <a:gd name="T28" fmla="*/ 48 w 8139"/>
                <a:gd name="T29" fmla="*/ 206 h 292"/>
                <a:gd name="T30" fmla="*/ 55 w 8139"/>
                <a:gd name="T31" fmla="*/ 210 h 292"/>
                <a:gd name="T32" fmla="*/ 62 w 8139"/>
                <a:gd name="T33" fmla="*/ 213 h 292"/>
                <a:gd name="T34" fmla="*/ 69 w 8139"/>
                <a:gd name="T35" fmla="*/ 216 h 292"/>
                <a:gd name="T36" fmla="*/ 255 w 8139"/>
                <a:gd name="T37" fmla="*/ 271 h 292"/>
                <a:gd name="T38" fmla="*/ 271 w 8139"/>
                <a:gd name="T39" fmla="*/ 275 h 292"/>
                <a:gd name="T40" fmla="*/ 288 w 8139"/>
                <a:gd name="T41" fmla="*/ 279 h 292"/>
                <a:gd name="T42" fmla="*/ 306 w 8139"/>
                <a:gd name="T43" fmla="*/ 283 h 292"/>
                <a:gd name="T44" fmla="*/ 325 w 8139"/>
                <a:gd name="T45" fmla="*/ 286 h 292"/>
                <a:gd name="T46" fmla="*/ 344 w 8139"/>
                <a:gd name="T47" fmla="*/ 288 h 292"/>
                <a:gd name="T48" fmla="*/ 363 w 8139"/>
                <a:gd name="T49" fmla="*/ 290 h 292"/>
                <a:gd name="T50" fmla="*/ 381 w 8139"/>
                <a:gd name="T51" fmla="*/ 292 h 292"/>
                <a:gd name="T52" fmla="*/ 396 w 8139"/>
                <a:gd name="T53" fmla="*/ 292 h 292"/>
                <a:gd name="T54" fmla="*/ 7742 w 8139"/>
                <a:gd name="T55" fmla="*/ 292 h 292"/>
                <a:gd name="T56" fmla="*/ 7758 w 8139"/>
                <a:gd name="T57" fmla="*/ 292 h 292"/>
                <a:gd name="T58" fmla="*/ 7776 w 8139"/>
                <a:gd name="T59" fmla="*/ 290 h 292"/>
                <a:gd name="T60" fmla="*/ 7794 w 8139"/>
                <a:gd name="T61" fmla="*/ 288 h 292"/>
                <a:gd name="T62" fmla="*/ 7813 w 8139"/>
                <a:gd name="T63" fmla="*/ 286 h 292"/>
                <a:gd name="T64" fmla="*/ 7832 w 8139"/>
                <a:gd name="T65" fmla="*/ 283 h 292"/>
                <a:gd name="T66" fmla="*/ 7851 w 8139"/>
                <a:gd name="T67" fmla="*/ 279 h 292"/>
                <a:gd name="T68" fmla="*/ 7868 w 8139"/>
                <a:gd name="T69" fmla="*/ 275 h 292"/>
                <a:gd name="T70" fmla="*/ 7883 w 8139"/>
                <a:gd name="T71" fmla="*/ 271 h 292"/>
                <a:gd name="T72" fmla="*/ 8070 w 8139"/>
                <a:gd name="T73" fmla="*/ 216 h 292"/>
                <a:gd name="T74" fmla="*/ 8077 w 8139"/>
                <a:gd name="T75" fmla="*/ 213 h 292"/>
                <a:gd name="T76" fmla="*/ 8084 w 8139"/>
                <a:gd name="T77" fmla="*/ 210 h 292"/>
                <a:gd name="T78" fmla="*/ 8091 w 8139"/>
                <a:gd name="T79" fmla="*/ 206 h 292"/>
                <a:gd name="T80" fmla="*/ 8097 w 8139"/>
                <a:gd name="T81" fmla="*/ 202 h 292"/>
                <a:gd name="T82" fmla="*/ 8103 w 8139"/>
                <a:gd name="T83" fmla="*/ 197 h 292"/>
                <a:gd name="T84" fmla="*/ 8109 w 8139"/>
                <a:gd name="T85" fmla="*/ 192 h 292"/>
                <a:gd name="T86" fmla="*/ 8114 w 8139"/>
                <a:gd name="T87" fmla="*/ 186 h 292"/>
                <a:gd name="T88" fmla="*/ 8119 w 8139"/>
                <a:gd name="T89" fmla="*/ 180 h 292"/>
                <a:gd name="T90" fmla="*/ 8123 w 8139"/>
                <a:gd name="T91" fmla="*/ 174 h 292"/>
                <a:gd name="T92" fmla="*/ 8127 w 8139"/>
                <a:gd name="T93" fmla="*/ 167 h 292"/>
                <a:gd name="T94" fmla="*/ 8131 w 8139"/>
                <a:gd name="T95" fmla="*/ 160 h 292"/>
                <a:gd name="T96" fmla="*/ 8134 w 8139"/>
                <a:gd name="T97" fmla="*/ 153 h 292"/>
                <a:gd name="T98" fmla="*/ 8136 w 8139"/>
                <a:gd name="T99" fmla="*/ 145 h 292"/>
                <a:gd name="T100" fmla="*/ 8138 w 8139"/>
                <a:gd name="T101" fmla="*/ 138 h 292"/>
                <a:gd name="T102" fmla="*/ 8139 w 8139"/>
                <a:gd name="T103" fmla="*/ 130 h 292"/>
                <a:gd name="T104" fmla="*/ 8139 w 8139"/>
                <a:gd name="T105" fmla="*/ 122 h 292"/>
                <a:gd name="T106" fmla="*/ 8139 w 8139"/>
                <a:gd name="T107" fmla="*/ 0 h 292"/>
                <a:gd name="T108" fmla="*/ 0 w 8139"/>
                <a:gd name="T10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39" h="292">
                  <a:moveTo>
                    <a:pt x="0" y="0"/>
                  </a:moveTo>
                  <a:lnTo>
                    <a:pt x="0" y="122"/>
                  </a:lnTo>
                  <a:lnTo>
                    <a:pt x="0" y="130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5" y="153"/>
                  </a:lnTo>
                  <a:lnTo>
                    <a:pt x="8" y="160"/>
                  </a:lnTo>
                  <a:lnTo>
                    <a:pt x="12" y="167"/>
                  </a:lnTo>
                  <a:lnTo>
                    <a:pt x="16" y="174"/>
                  </a:lnTo>
                  <a:lnTo>
                    <a:pt x="20" y="180"/>
                  </a:lnTo>
                  <a:lnTo>
                    <a:pt x="25" y="186"/>
                  </a:lnTo>
                  <a:lnTo>
                    <a:pt x="30" y="192"/>
                  </a:lnTo>
                  <a:lnTo>
                    <a:pt x="36" y="197"/>
                  </a:lnTo>
                  <a:lnTo>
                    <a:pt x="42" y="202"/>
                  </a:lnTo>
                  <a:lnTo>
                    <a:pt x="48" y="206"/>
                  </a:lnTo>
                  <a:lnTo>
                    <a:pt x="55" y="210"/>
                  </a:lnTo>
                  <a:lnTo>
                    <a:pt x="62" y="213"/>
                  </a:lnTo>
                  <a:lnTo>
                    <a:pt x="69" y="216"/>
                  </a:lnTo>
                  <a:lnTo>
                    <a:pt x="255" y="271"/>
                  </a:lnTo>
                  <a:lnTo>
                    <a:pt x="271" y="275"/>
                  </a:lnTo>
                  <a:lnTo>
                    <a:pt x="288" y="279"/>
                  </a:lnTo>
                  <a:lnTo>
                    <a:pt x="306" y="283"/>
                  </a:lnTo>
                  <a:lnTo>
                    <a:pt x="325" y="286"/>
                  </a:lnTo>
                  <a:lnTo>
                    <a:pt x="344" y="288"/>
                  </a:lnTo>
                  <a:lnTo>
                    <a:pt x="363" y="290"/>
                  </a:lnTo>
                  <a:lnTo>
                    <a:pt x="381" y="292"/>
                  </a:lnTo>
                  <a:lnTo>
                    <a:pt x="396" y="292"/>
                  </a:lnTo>
                  <a:lnTo>
                    <a:pt x="7742" y="292"/>
                  </a:lnTo>
                  <a:lnTo>
                    <a:pt x="7758" y="292"/>
                  </a:lnTo>
                  <a:lnTo>
                    <a:pt x="7776" y="290"/>
                  </a:lnTo>
                  <a:lnTo>
                    <a:pt x="7794" y="288"/>
                  </a:lnTo>
                  <a:lnTo>
                    <a:pt x="7813" y="286"/>
                  </a:lnTo>
                  <a:lnTo>
                    <a:pt x="7832" y="283"/>
                  </a:lnTo>
                  <a:lnTo>
                    <a:pt x="7851" y="279"/>
                  </a:lnTo>
                  <a:lnTo>
                    <a:pt x="7868" y="275"/>
                  </a:lnTo>
                  <a:lnTo>
                    <a:pt x="7883" y="271"/>
                  </a:lnTo>
                  <a:lnTo>
                    <a:pt x="8070" y="216"/>
                  </a:lnTo>
                  <a:lnTo>
                    <a:pt x="8077" y="213"/>
                  </a:lnTo>
                  <a:lnTo>
                    <a:pt x="8084" y="210"/>
                  </a:lnTo>
                  <a:lnTo>
                    <a:pt x="8091" y="206"/>
                  </a:lnTo>
                  <a:lnTo>
                    <a:pt x="8097" y="202"/>
                  </a:lnTo>
                  <a:lnTo>
                    <a:pt x="8103" y="197"/>
                  </a:lnTo>
                  <a:lnTo>
                    <a:pt x="8109" y="192"/>
                  </a:lnTo>
                  <a:lnTo>
                    <a:pt x="8114" y="186"/>
                  </a:lnTo>
                  <a:lnTo>
                    <a:pt x="8119" y="180"/>
                  </a:lnTo>
                  <a:lnTo>
                    <a:pt x="8123" y="174"/>
                  </a:lnTo>
                  <a:lnTo>
                    <a:pt x="8127" y="167"/>
                  </a:lnTo>
                  <a:lnTo>
                    <a:pt x="8131" y="160"/>
                  </a:lnTo>
                  <a:lnTo>
                    <a:pt x="8134" y="153"/>
                  </a:lnTo>
                  <a:lnTo>
                    <a:pt x="8136" y="145"/>
                  </a:lnTo>
                  <a:lnTo>
                    <a:pt x="8138" y="138"/>
                  </a:lnTo>
                  <a:lnTo>
                    <a:pt x="8139" y="130"/>
                  </a:lnTo>
                  <a:lnTo>
                    <a:pt x="8139" y="122"/>
                  </a:lnTo>
                  <a:lnTo>
                    <a:pt x="8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642741" y="5354976"/>
              <a:ext cx="536110" cy="40965"/>
            </a:xfrm>
            <a:custGeom>
              <a:avLst/>
              <a:gdLst>
                <a:gd name="T0" fmla="*/ 0 w 1207"/>
                <a:gd name="T1" fmla="*/ 0 h 93"/>
                <a:gd name="T2" fmla="*/ 1 w 1207"/>
                <a:gd name="T3" fmla="*/ 10 h 93"/>
                <a:gd name="T4" fmla="*/ 3 w 1207"/>
                <a:gd name="T5" fmla="*/ 19 h 93"/>
                <a:gd name="T6" fmla="*/ 6 w 1207"/>
                <a:gd name="T7" fmla="*/ 28 h 93"/>
                <a:gd name="T8" fmla="*/ 10 w 1207"/>
                <a:gd name="T9" fmla="*/ 37 h 93"/>
                <a:gd name="T10" fmla="*/ 15 w 1207"/>
                <a:gd name="T11" fmla="*/ 45 h 93"/>
                <a:gd name="T12" fmla="*/ 20 w 1207"/>
                <a:gd name="T13" fmla="*/ 52 h 93"/>
                <a:gd name="T14" fmla="*/ 26 w 1207"/>
                <a:gd name="T15" fmla="*/ 60 h 93"/>
                <a:gd name="T16" fmla="*/ 32 w 1207"/>
                <a:gd name="T17" fmla="*/ 66 h 93"/>
                <a:gd name="T18" fmla="*/ 39 w 1207"/>
                <a:gd name="T19" fmla="*/ 72 h 93"/>
                <a:gd name="T20" fmla="*/ 47 w 1207"/>
                <a:gd name="T21" fmla="*/ 77 h 93"/>
                <a:gd name="T22" fmla="*/ 55 w 1207"/>
                <a:gd name="T23" fmla="*/ 82 h 93"/>
                <a:gd name="T24" fmla="*/ 63 w 1207"/>
                <a:gd name="T25" fmla="*/ 86 h 93"/>
                <a:gd name="T26" fmla="*/ 72 w 1207"/>
                <a:gd name="T27" fmla="*/ 89 h 93"/>
                <a:gd name="T28" fmla="*/ 81 w 1207"/>
                <a:gd name="T29" fmla="*/ 91 h 93"/>
                <a:gd name="T30" fmla="*/ 91 w 1207"/>
                <a:gd name="T31" fmla="*/ 93 h 93"/>
                <a:gd name="T32" fmla="*/ 101 w 1207"/>
                <a:gd name="T33" fmla="*/ 93 h 93"/>
                <a:gd name="T34" fmla="*/ 1105 w 1207"/>
                <a:gd name="T35" fmla="*/ 93 h 93"/>
                <a:gd name="T36" fmla="*/ 1115 w 1207"/>
                <a:gd name="T37" fmla="*/ 93 h 93"/>
                <a:gd name="T38" fmla="*/ 1125 w 1207"/>
                <a:gd name="T39" fmla="*/ 91 h 93"/>
                <a:gd name="T40" fmla="*/ 1135 w 1207"/>
                <a:gd name="T41" fmla="*/ 89 h 93"/>
                <a:gd name="T42" fmla="*/ 1144 w 1207"/>
                <a:gd name="T43" fmla="*/ 86 h 93"/>
                <a:gd name="T44" fmla="*/ 1152 w 1207"/>
                <a:gd name="T45" fmla="*/ 82 h 93"/>
                <a:gd name="T46" fmla="*/ 1160 w 1207"/>
                <a:gd name="T47" fmla="*/ 77 h 93"/>
                <a:gd name="T48" fmla="*/ 1168 w 1207"/>
                <a:gd name="T49" fmla="*/ 72 h 93"/>
                <a:gd name="T50" fmla="*/ 1175 w 1207"/>
                <a:gd name="T51" fmla="*/ 66 h 93"/>
                <a:gd name="T52" fmla="*/ 1181 w 1207"/>
                <a:gd name="T53" fmla="*/ 60 h 93"/>
                <a:gd name="T54" fmla="*/ 1187 w 1207"/>
                <a:gd name="T55" fmla="*/ 52 h 93"/>
                <a:gd name="T56" fmla="*/ 1192 w 1207"/>
                <a:gd name="T57" fmla="*/ 45 h 93"/>
                <a:gd name="T58" fmla="*/ 1197 w 1207"/>
                <a:gd name="T59" fmla="*/ 37 h 93"/>
                <a:gd name="T60" fmla="*/ 1200 w 1207"/>
                <a:gd name="T61" fmla="*/ 28 h 93"/>
                <a:gd name="T62" fmla="*/ 1203 w 1207"/>
                <a:gd name="T63" fmla="*/ 19 h 93"/>
                <a:gd name="T64" fmla="*/ 1206 w 1207"/>
                <a:gd name="T65" fmla="*/ 10 h 93"/>
                <a:gd name="T66" fmla="*/ 1207 w 1207"/>
                <a:gd name="T67" fmla="*/ 0 h 93"/>
                <a:gd name="T68" fmla="*/ 0 w 1207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7" h="93">
                  <a:moveTo>
                    <a:pt x="0" y="0"/>
                  </a:moveTo>
                  <a:lnTo>
                    <a:pt x="1" y="10"/>
                  </a:lnTo>
                  <a:lnTo>
                    <a:pt x="3" y="19"/>
                  </a:lnTo>
                  <a:lnTo>
                    <a:pt x="6" y="28"/>
                  </a:lnTo>
                  <a:lnTo>
                    <a:pt x="10" y="37"/>
                  </a:lnTo>
                  <a:lnTo>
                    <a:pt x="15" y="45"/>
                  </a:lnTo>
                  <a:lnTo>
                    <a:pt x="20" y="52"/>
                  </a:lnTo>
                  <a:lnTo>
                    <a:pt x="26" y="60"/>
                  </a:lnTo>
                  <a:lnTo>
                    <a:pt x="32" y="66"/>
                  </a:lnTo>
                  <a:lnTo>
                    <a:pt x="39" y="72"/>
                  </a:lnTo>
                  <a:lnTo>
                    <a:pt x="47" y="77"/>
                  </a:lnTo>
                  <a:lnTo>
                    <a:pt x="55" y="82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81" y="91"/>
                  </a:lnTo>
                  <a:lnTo>
                    <a:pt x="91" y="93"/>
                  </a:lnTo>
                  <a:lnTo>
                    <a:pt x="101" y="93"/>
                  </a:lnTo>
                  <a:lnTo>
                    <a:pt x="1105" y="93"/>
                  </a:lnTo>
                  <a:lnTo>
                    <a:pt x="1115" y="93"/>
                  </a:lnTo>
                  <a:lnTo>
                    <a:pt x="1125" y="91"/>
                  </a:lnTo>
                  <a:lnTo>
                    <a:pt x="1135" y="89"/>
                  </a:lnTo>
                  <a:lnTo>
                    <a:pt x="1144" y="86"/>
                  </a:lnTo>
                  <a:lnTo>
                    <a:pt x="1152" y="82"/>
                  </a:lnTo>
                  <a:lnTo>
                    <a:pt x="1160" y="77"/>
                  </a:lnTo>
                  <a:lnTo>
                    <a:pt x="1168" y="72"/>
                  </a:lnTo>
                  <a:lnTo>
                    <a:pt x="1175" y="66"/>
                  </a:lnTo>
                  <a:lnTo>
                    <a:pt x="1181" y="60"/>
                  </a:lnTo>
                  <a:lnTo>
                    <a:pt x="1187" y="52"/>
                  </a:lnTo>
                  <a:lnTo>
                    <a:pt x="1192" y="45"/>
                  </a:lnTo>
                  <a:lnTo>
                    <a:pt x="1197" y="37"/>
                  </a:lnTo>
                  <a:lnTo>
                    <a:pt x="1200" y="28"/>
                  </a:lnTo>
                  <a:lnTo>
                    <a:pt x="1203" y="19"/>
                  </a:lnTo>
                  <a:lnTo>
                    <a:pt x="1206" y="10"/>
                  </a:lnTo>
                  <a:lnTo>
                    <a:pt x="12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022115" y="3340554"/>
              <a:ext cx="1394599" cy="2014421"/>
            </a:xfrm>
            <a:custGeom>
              <a:avLst/>
              <a:gdLst>
                <a:gd name="T0" fmla="*/ 3130 w 3130"/>
                <a:gd name="T1" fmla="*/ 4522 h 4522"/>
                <a:gd name="T2" fmla="*/ 1819 w 3130"/>
                <a:gd name="T3" fmla="*/ 4522 h 4522"/>
                <a:gd name="T4" fmla="*/ 1729 w 3130"/>
                <a:gd name="T5" fmla="*/ 4299 h 4522"/>
                <a:gd name="T6" fmla="*/ 2865 w 3130"/>
                <a:gd name="T7" fmla="*/ 4299 h 4522"/>
                <a:gd name="T8" fmla="*/ 2865 w 3130"/>
                <a:gd name="T9" fmla="*/ 289 h 4522"/>
                <a:gd name="T10" fmla="*/ 116 w 3130"/>
                <a:gd name="T11" fmla="*/ 289 h 4522"/>
                <a:gd name="T12" fmla="*/ 0 w 3130"/>
                <a:gd name="T13" fmla="*/ 0 h 4522"/>
                <a:gd name="T14" fmla="*/ 2925 w 3130"/>
                <a:gd name="T15" fmla="*/ 0 h 4522"/>
                <a:gd name="T16" fmla="*/ 2935 w 3130"/>
                <a:gd name="T17" fmla="*/ 0 h 4522"/>
                <a:gd name="T18" fmla="*/ 2945 w 3130"/>
                <a:gd name="T19" fmla="*/ 1 h 4522"/>
                <a:gd name="T20" fmla="*/ 2956 w 3130"/>
                <a:gd name="T21" fmla="*/ 2 h 4522"/>
                <a:gd name="T22" fmla="*/ 2966 w 3130"/>
                <a:gd name="T23" fmla="*/ 4 h 4522"/>
                <a:gd name="T24" fmla="*/ 2985 w 3130"/>
                <a:gd name="T25" fmla="*/ 9 h 4522"/>
                <a:gd name="T26" fmla="*/ 3004 w 3130"/>
                <a:gd name="T27" fmla="*/ 16 h 4522"/>
                <a:gd name="T28" fmla="*/ 3022 w 3130"/>
                <a:gd name="T29" fmla="*/ 24 h 4522"/>
                <a:gd name="T30" fmla="*/ 3038 w 3130"/>
                <a:gd name="T31" fmla="*/ 35 h 4522"/>
                <a:gd name="T32" fmla="*/ 3055 w 3130"/>
                <a:gd name="T33" fmla="*/ 46 h 4522"/>
                <a:gd name="T34" fmla="*/ 3070 w 3130"/>
                <a:gd name="T35" fmla="*/ 60 h 4522"/>
                <a:gd name="T36" fmla="*/ 3083 w 3130"/>
                <a:gd name="T37" fmla="*/ 74 h 4522"/>
                <a:gd name="T38" fmla="*/ 3095 w 3130"/>
                <a:gd name="T39" fmla="*/ 90 h 4522"/>
                <a:gd name="T40" fmla="*/ 3105 w 3130"/>
                <a:gd name="T41" fmla="*/ 107 h 4522"/>
                <a:gd name="T42" fmla="*/ 3113 w 3130"/>
                <a:gd name="T43" fmla="*/ 125 h 4522"/>
                <a:gd name="T44" fmla="*/ 3120 w 3130"/>
                <a:gd name="T45" fmla="*/ 143 h 4522"/>
                <a:gd name="T46" fmla="*/ 3125 w 3130"/>
                <a:gd name="T47" fmla="*/ 163 h 4522"/>
                <a:gd name="T48" fmla="*/ 3127 w 3130"/>
                <a:gd name="T49" fmla="*/ 173 h 4522"/>
                <a:gd name="T50" fmla="*/ 3128 w 3130"/>
                <a:gd name="T51" fmla="*/ 183 h 4522"/>
                <a:gd name="T52" fmla="*/ 3129 w 3130"/>
                <a:gd name="T53" fmla="*/ 193 h 4522"/>
                <a:gd name="T54" fmla="*/ 3130 w 3130"/>
                <a:gd name="T55" fmla="*/ 204 h 4522"/>
                <a:gd name="T56" fmla="*/ 3130 w 3130"/>
                <a:gd name="T57" fmla="*/ 4522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30" h="4522">
                  <a:moveTo>
                    <a:pt x="3130" y="4522"/>
                  </a:moveTo>
                  <a:lnTo>
                    <a:pt x="1819" y="4522"/>
                  </a:lnTo>
                  <a:lnTo>
                    <a:pt x="1729" y="4299"/>
                  </a:lnTo>
                  <a:lnTo>
                    <a:pt x="2865" y="4299"/>
                  </a:lnTo>
                  <a:lnTo>
                    <a:pt x="2865" y="289"/>
                  </a:lnTo>
                  <a:lnTo>
                    <a:pt x="116" y="289"/>
                  </a:lnTo>
                  <a:lnTo>
                    <a:pt x="0" y="0"/>
                  </a:lnTo>
                  <a:lnTo>
                    <a:pt x="2925" y="0"/>
                  </a:lnTo>
                  <a:lnTo>
                    <a:pt x="2935" y="0"/>
                  </a:lnTo>
                  <a:lnTo>
                    <a:pt x="2945" y="1"/>
                  </a:lnTo>
                  <a:lnTo>
                    <a:pt x="2956" y="2"/>
                  </a:lnTo>
                  <a:lnTo>
                    <a:pt x="2966" y="4"/>
                  </a:lnTo>
                  <a:lnTo>
                    <a:pt x="2985" y="9"/>
                  </a:lnTo>
                  <a:lnTo>
                    <a:pt x="3004" y="16"/>
                  </a:lnTo>
                  <a:lnTo>
                    <a:pt x="3022" y="24"/>
                  </a:lnTo>
                  <a:lnTo>
                    <a:pt x="3038" y="35"/>
                  </a:lnTo>
                  <a:lnTo>
                    <a:pt x="3055" y="46"/>
                  </a:lnTo>
                  <a:lnTo>
                    <a:pt x="3070" y="60"/>
                  </a:lnTo>
                  <a:lnTo>
                    <a:pt x="3083" y="74"/>
                  </a:lnTo>
                  <a:lnTo>
                    <a:pt x="3095" y="90"/>
                  </a:lnTo>
                  <a:lnTo>
                    <a:pt x="3105" y="107"/>
                  </a:lnTo>
                  <a:lnTo>
                    <a:pt x="3113" y="125"/>
                  </a:lnTo>
                  <a:lnTo>
                    <a:pt x="3120" y="143"/>
                  </a:lnTo>
                  <a:lnTo>
                    <a:pt x="3125" y="163"/>
                  </a:lnTo>
                  <a:lnTo>
                    <a:pt x="3127" y="173"/>
                  </a:lnTo>
                  <a:lnTo>
                    <a:pt x="3128" y="183"/>
                  </a:lnTo>
                  <a:lnTo>
                    <a:pt x="3129" y="193"/>
                  </a:lnTo>
                  <a:lnTo>
                    <a:pt x="3130" y="204"/>
                  </a:lnTo>
                  <a:lnTo>
                    <a:pt x="3130" y="4522"/>
                  </a:lnTo>
                  <a:close/>
                </a:path>
              </a:pathLst>
            </a:custGeom>
            <a:solidFill>
              <a:srgbClr val="455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5073767" y="3470575"/>
              <a:ext cx="1223614" cy="1784660"/>
            </a:xfrm>
            <a:custGeom>
              <a:avLst/>
              <a:gdLst>
                <a:gd name="T0" fmla="*/ 2749 w 2749"/>
                <a:gd name="T1" fmla="*/ 4010 h 4010"/>
                <a:gd name="T2" fmla="*/ 1613 w 2749"/>
                <a:gd name="T3" fmla="*/ 4010 h 4010"/>
                <a:gd name="T4" fmla="*/ 0 w 2749"/>
                <a:gd name="T5" fmla="*/ 0 h 4010"/>
                <a:gd name="T6" fmla="*/ 2749 w 2749"/>
                <a:gd name="T7" fmla="*/ 0 h 4010"/>
                <a:gd name="T8" fmla="*/ 2749 w 2749"/>
                <a:gd name="T9" fmla="*/ 4010 h 4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9" h="4010">
                  <a:moveTo>
                    <a:pt x="2749" y="4010"/>
                  </a:moveTo>
                  <a:lnTo>
                    <a:pt x="1613" y="401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2749" y="4010"/>
                  </a:lnTo>
                  <a:close/>
                </a:path>
              </a:pathLst>
            </a:custGeom>
            <a:solidFill>
              <a:schemeClr val="bg1">
                <a:alpha val="2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210150" y="2605079"/>
            <a:ext cx="3548493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800" dirty="0" smtClean="0">
                <a:solidFill>
                  <a:srgbClr val="FFFFFF"/>
                </a:solidFill>
                <a:latin typeface="Neris Black" panose="00000A00000000000000" pitchFamily="50" charset="0"/>
              </a:rPr>
              <a:t>Smart Nursing &amp; Patients </a:t>
            </a:r>
            <a:r>
              <a:rPr lang="en-IN" sz="2800" dirty="0" smtClean="0">
                <a:solidFill>
                  <a:srgbClr val="FFFFFF"/>
                </a:solidFill>
                <a:latin typeface="Neris Black" panose="00000A00000000000000" pitchFamily="50" charset="0"/>
              </a:rPr>
              <a:t>Tracking Application</a:t>
            </a:r>
            <a:endParaRPr lang="en-US" sz="2800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8986663" y="4159486"/>
            <a:ext cx="898768" cy="899646"/>
            <a:chOff x="698500" y="1562100"/>
            <a:chExt cx="3520591" cy="3524030"/>
          </a:xfrm>
        </p:grpSpPr>
        <p:sp>
          <p:nvSpPr>
            <p:cNvPr id="93" name="Freeform 34"/>
            <p:cNvSpPr>
              <a:spLocks noEditPoints="1"/>
            </p:cNvSpPr>
            <p:nvPr/>
          </p:nvSpPr>
          <p:spPr bwMode="auto">
            <a:xfrm>
              <a:off x="698500" y="1562100"/>
              <a:ext cx="3520591" cy="352403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Oval 93"/>
            <p:cNvSpPr/>
            <p:nvPr/>
          </p:nvSpPr>
          <p:spPr>
            <a:xfrm>
              <a:off x="1195145" y="2060465"/>
              <a:ext cx="2527300" cy="252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9877952" y="4464767"/>
            <a:ext cx="674309" cy="674968"/>
            <a:chOff x="698500" y="1562100"/>
            <a:chExt cx="3520591" cy="3524030"/>
          </a:xfrm>
        </p:grpSpPr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698500" y="1562100"/>
              <a:ext cx="3520591" cy="352403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Oval 96"/>
            <p:cNvSpPr/>
            <p:nvPr/>
          </p:nvSpPr>
          <p:spPr>
            <a:xfrm>
              <a:off x="1195146" y="2060465"/>
              <a:ext cx="2527300" cy="252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509551" y="4989350"/>
            <a:ext cx="495188" cy="495672"/>
            <a:chOff x="698500" y="1562100"/>
            <a:chExt cx="3520591" cy="3524030"/>
          </a:xfrm>
        </p:grpSpPr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698500" y="1562100"/>
              <a:ext cx="3520591" cy="352403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Oval 99"/>
            <p:cNvSpPr/>
            <p:nvPr/>
          </p:nvSpPr>
          <p:spPr>
            <a:xfrm>
              <a:off x="1195146" y="2060465"/>
              <a:ext cx="2527300" cy="252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668587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20"/>
          <p:cNvSpPr/>
          <p:nvPr/>
        </p:nvSpPr>
        <p:spPr>
          <a:xfrm>
            <a:off x="2137057" y="1964151"/>
            <a:ext cx="3345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zh-CN" sz="14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pic>
        <p:nvPicPr>
          <p:cNvPr id="9" name="Picture 2" descr="C:\Users\Administrator\Desktop\BEE35684C05B4757A64039A5E6064A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3" y="2118040"/>
            <a:ext cx="4206181" cy="35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esktop\939E3BB1B8374E92AF03122B8DB58E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28" y="2118039"/>
            <a:ext cx="3456384" cy="352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2"/>
          <p:cNvSpPr/>
          <p:nvPr/>
        </p:nvSpPr>
        <p:spPr>
          <a:xfrm>
            <a:off x="1805143" y="5137269"/>
            <a:ext cx="4206181" cy="508415"/>
          </a:xfrm>
          <a:prstGeom prst="rect">
            <a:avLst/>
          </a:prstGeom>
          <a:solidFill>
            <a:srgbClr val="005A9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Verdana" pitchFamily="34" charset="0"/>
                <a:ea typeface="Verdana" pitchFamily="34" charset="0"/>
              </a:rPr>
              <a:t>Scan the </a:t>
            </a:r>
            <a:r>
              <a:rPr lang="en-US" altLang="zh-CN" sz="1400" dirty="0" smtClean="0">
                <a:latin typeface="Verdana" pitchFamily="34" charset="0"/>
                <a:ea typeface="Verdana" pitchFamily="34" charset="0"/>
              </a:rPr>
              <a:t>RFID Tag or barcode </a:t>
            </a:r>
            <a:r>
              <a:rPr lang="en-US" altLang="zh-CN" sz="1400" dirty="0">
                <a:latin typeface="Verdana" pitchFamily="34" charset="0"/>
                <a:ea typeface="Verdana" pitchFamily="34" charset="0"/>
              </a:rPr>
              <a:t>of the patient’s wristband</a:t>
            </a:r>
            <a:endParaRPr lang="zh-CN" altLang="en-US" sz="14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12428" y="5137269"/>
            <a:ext cx="3456384" cy="508415"/>
          </a:xfrm>
          <a:prstGeom prst="rect">
            <a:avLst/>
          </a:prstGeom>
          <a:solidFill>
            <a:srgbClr val="005A9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Verdana" pitchFamily="34" charset="0"/>
                <a:ea typeface="Verdana" pitchFamily="34" charset="0"/>
              </a:rPr>
              <a:t>Scan the barcode of the medicine</a:t>
            </a:r>
            <a:endParaRPr lang="zh-CN" altLang="en-US" sz="14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5144" y="1149926"/>
            <a:ext cx="6784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Management of intravenous drip</a:t>
            </a:r>
            <a:endParaRPr lang="zh-CN" altLang="zh-CN" sz="2800" b="1" dirty="0">
              <a:solidFill>
                <a:srgbClr val="555555"/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2"/>
          <a:stretch/>
        </p:blipFill>
        <p:spPr bwMode="auto">
          <a:xfrm>
            <a:off x="759854" y="94015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标题"/>
          <p:cNvGrpSpPr/>
          <p:nvPr/>
        </p:nvGrpSpPr>
        <p:grpSpPr>
          <a:xfrm>
            <a:off x="1468189" y="539755"/>
            <a:ext cx="4253737" cy="265974"/>
            <a:chOff x="881228" y="304557"/>
            <a:chExt cx="195475" cy="504199"/>
          </a:xfrm>
        </p:grpSpPr>
        <p:cxnSp>
          <p:nvCxnSpPr>
            <p:cNvPr id="8" name="直接连接符 18"/>
            <p:cNvCxnSpPr/>
            <p:nvPr/>
          </p:nvCxnSpPr>
          <p:spPr>
            <a:xfrm flipV="1">
              <a:off x="881228" y="304557"/>
              <a:ext cx="1" cy="338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20"/>
            <p:cNvSpPr/>
            <p:nvPr/>
          </p:nvSpPr>
          <p:spPr>
            <a:xfrm>
              <a:off x="891972" y="470202"/>
              <a:ext cx="18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zh-CN" sz="1600" dirty="0">
                <a:solidFill>
                  <a:schemeClr val="bg1"/>
                </a:solidFill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</p:grpSp>
      <p:pic>
        <p:nvPicPr>
          <p:cNvPr id="10" name="Picture 2" descr="D:\素材资料\图片素材\图片库\产品图片\手持机（工业拍摄）\1@工业拍摄\20150630@C4050+C4000褪底+创意场景\TIF（褪底）\guge25416-1-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4" y="2375752"/>
            <a:ext cx="3707904" cy="37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21"/>
          <p:cNvSpPr/>
          <p:nvPr/>
        </p:nvSpPr>
        <p:spPr>
          <a:xfrm>
            <a:off x="759854" y="5297858"/>
            <a:ext cx="9144000" cy="785801"/>
          </a:xfrm>
          <a:prstGeom prst="rect">
            <a:avLst/>
          </a:prstGeom>
          <a:solidFill>
            <a:srgbClr val="005A9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Record accurately the time of taking medicines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Entry the medicine information</a:t>
            </a:r>
            <a:endParaRPr lang="zh-CN" altLang="en-US" sz="1600" dirty="0">
              <a:solidFill>
                <a:schemeClr val="bg1"/>
              </a:solidFill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9564" y="539755"/>
            <a:ext cx="5152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Verdana" pitchFamily="34" charset="0"/>
                <a:ea typeface="Verdana" pitchFamily="34" charset="0"/>
                <a:cs typeface="Arial" pitchFamily="34" charset="0"/>
              </a:rPr>
              <a:t>Management of the medication </a:t>
            </a:r>
            <a:endParaRPr lang="zh-CN" altLang="zh-CN" b="1" dirty="0"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标题"/>
          <p:cNvGrpSpPr/>
          <p:nvPr/>
        </p:nvGrpSpPr>
        <p:grpSpPr>
          <a:xfrm>
            <a:off x="2000698" y="1564018"/>
            <a:ext cx="5134198" cy="646331"/>
            <a:chOff x="107504" y="125219"/>
            <a:chExt cx="969199" cy="646331"/>
          </a:xfrm>
        </p:grpSpPr>
        <p:sp>
          <p:nvSpPr>
            <p:cNvPr id="41" name="TextBox 40"/>
            <p:cNvSpPr txBox="1"/>
            <p:nvPr/>
          </p:nvSpPr>
          <p:spPr>
            <a:xfrm>
              <a:off x="107504" y="125219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600" dirty="0">
                <a:solidFill>
                  <a:srgbClr val="555555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42" name="矩形 20"/>
            <p:cNvSpPr/>
            <p:nvPr/>
          </p:nvSpPr>
          <p:spPr>
            <a:xfrm>
              <a:off x="891972" y="47020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zh-CN" sz="10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</p:grpSp>
      <p:sp>
        <p:nvSpPr>
          <p:cNvPr id="43" name="矩形 7"/>
          <p:cNvSpPr/>
          <p:nvPr/>
        </p:nvSpPr>
        <p:spPr>
          <a:xfrm>
            <a:off x="3008811" y="4946653"/>
            <a:ext cx="2877711" cy="504056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Automatically confirm the patient information based on barcode</a:t>
            </a:r>
          </a:p>
        </p:txBody>
      </p:sp>
      <p:sp>
        <p:nvSpPr>
          <p:cNvPr id="44" name="矩形 8"/>
          <p:cNvSpPr/>
          <p:nvPr/>
        </p:nvSpPr>
        <p:spPr>
          <a:xfrm>
            <a:off x="3008811" y="4275970"/>
            <a:ext cx="2877711" cy="504056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Entry the medicine information in real time</a:t>
            </a:r>
            <a:endParaRPr lang="zh-CN" altLang="en-US" sz="1500" dirty="0">
              <a:solidFill>
                <a:schemeClr val="bg1"/>
              </a:solidFill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45" name="矩形 9"/>
          <p:cNvSpPr/>
          <p:nvPr/>
        </p:nvSpPr>
        <p:spPr>
          <a:xfrm>
            <a:off x="3008811" y="3605287"/>
            <a:ext cx="2877711" cy="504056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Record accurately the time of taking meditation</a:t>
            </a:r>
          </a:p>
        </p:txBody>
      </p:sp>
      <p:sp>
        <p:nvSpPr>
          <p:cNvPr id="46" name="矩形 10"/>
          <p:cNvSpPr/>
          <p:nvPr/>
        </p:nvSpPr>
        <p:spPr>
          <a:xfrm>
            <a:off x="3008811" y="2665927"/>
            <a:ext cx="2877711" cy="772733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Record with details the information of health care staff</a:t>
            </a:r>
            <a:endParaRPr lang="zh-CN" altLang="en-US" sz="1300" dirty="0">
              <a:solidFill>
                <a:schemeClr val="bg1"/>
              </a:solidFill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47" name="矩形 22"/>
          <p:cNvSpPr/>
          <p:nvPr/>
        </p:nvSpPr>
        <p:spPr>
          <a:xfrm>
            <a:off x="6825236" y="4946653"/>
            <a:ext cx="2877711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More secure, faster</a:t>
            </a:r>
            <a:endParaRPr lang="zh-CN" altLang="en-US" sz="1600" dirty="0">
              <a:solidFill>
                <a:schemeClr val="bg1"/>
              </a:solidFill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48" name="矩形 23"/>
          <p:cNvSpPr/>
          <p:nvPr/>
        </p:nvSpPr>
        <p:spPr>
          <a:xfrm>
            <a:off x="6825236" y="4275970"/>
            <a:ext cx="2877711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Help achieve the loop management of the medicine</a:t>
            </a:r>
            <a:endParaRPr lang="zh-CN" altLang="en-US" sz="1300" dirty="0">
              <a:solidFill>
                <a:schemeClr val="bg1"/>
              </a:solidFill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49" name="矩形 24"/>
          <p:cNvSpPr/>
          <p:nvPr/>
        </p:nvSpPr>
        <p:spPr>
          <a:xfrm>
            <a:off x="6825236" y="3605287"/>
            <a:ext cx="2877711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Information is recorded more comprehensively in a more efficient way</a:t>
            </a:r>
            <a:endParaRPr lang="zh-CN" altLang="en-US" sz="1200" dirty="0">
              <a:solidFill>
                <a:schemeClr val="bg1"/>
              </a:solidFill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50" name="矩形 25"/>
          <p:cNvSpPr/>
          <p:nvPr/>
        </p:nvSpPr>
        <p:spPr>
          <a:xfrm>
            <a:off x="6825236" y="2665927"/>
            <a:ext cx="2877711" cy="7727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Standardize medical operations</a:t>
            </a:r>
          </a:p>
        </p:txBody>
      </p:sp>
      <p:sp>
        <p:nvSpPr>
          <p:cNvPr id="51" name="右箭头 31"/>
          <p:cNvSpPr/>
          <p:nvPr/>
        </p:nvSpPr>
        <p:spPr>
          <a:xfrm>
            <a:off x="6116928" y="3085589"/>
            <a:ext cx="478570" cy="25202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itchFamily="34" charset="0"/>
            </a:endParaRPr>
          </a:p>
        </p:txBody>
      </p:sp>
      <p:sp>
        <p:nvSpPr>
          <p:cNvPr id="52" name="右箭头 32"/>
          <p:cNvSpPr/>
          <p:nvPr/>
        </p:nvSpPr>
        <p:spPr>
          <a:xfrm>
            <a:off x="6116928" y="3741282"/>
            <a:ext cx="478570" cy="25202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itchFamily="34" charset="0"/>
            </a:endParaRPr>
          </a:p>
        </p:txBody>
      </p:sp>
      <p:sp>
        <p:nvSpPr>
          <p:cNvPr id="53" name="右箭头 33"/>
          <p:cNvSpPr/>
          <p:nvPr/>
        </p:nvSpPr>
        <p:spPr>
          <a:xfrm>
            <a:off x="6116928" y="4401984"/>
            <a:ext cx="478570" cy="25202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itchFamily="34" charset="0"/>
            </a:endParaRPr>
          </a:p>
        </p:txBody>
      </p:sp>
      <p:sp>
        <p:nvSpPr>
          <p:cNvPr id="54" name="右箭头 34"/>
          <p:cNvSpPr/>
          <p:nvPr/>
        </p:nvSpPr>
        <p:spPr>
          <a:xfrm>
            <a:off x="6116928" y="5072667"/>
            <a:ext cx="478570" cy="25202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03043" y="850007"/>
            <a:ext cx="7340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Management </a:t>
            </a:r>
            <a:r>
              <a:rPr lang="en-US" altLang="zh-CN" sz="2800" b="1" dirty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of the medication</a:t>
            </a:r>
            <a:endParaRPr lang="zh-CN" altLang="zh-CN" sz="2800" b="1" dirty="0">
              <a:solidFill>
                <a:srgbClr val="555555"/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标题"/>
          <p:cNvGrpSpPr/>
          <p:nvPr/>
        </p:nvGrpSpPr>
        <p:grpSpPr>
          <a:xfrm>
            <a:off x="2000698" y="618186"/>
            <a:ext cx="5632936" cy="1119327"/>
            <a:chOff x="107504" y="125219"/>
            <a:chExt cx="811067" cy="442270"/>
          </a:xfrm>
        </p:grpSpPr>
        <p:sp>
          <p:nvSpPr>
            <p:cNvPr id="7" name="TextBox 6"/>
            <p:cNvSpPr txBox="1"/>
            <p:nvPr/>
          </p:nvSpPr>
          <p:spPr>
            <a:xfrm>
              <a:off x="107504" y="125219"/>
              <a:ext cx="26599" cy="25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600" dirty="0">
                <a:solidFill>
                  <a:srgbClr val="555555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891972" y="470202"/>
              <a:ext cx="26599" cy="97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zh-CN" sz="10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4738" y="1957589"/>
            <a:ext cx="4476636" cy="37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/>
          <a:stretch/>
        </p:blipFill>
        <p:spPr bwMode="auto">
          <a:xfrm>
            <a:off x="1300766" y="1957589"/>
            <a:ext cx="4732380" cy="34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2"/>
          <p:cNvSpPr/>
          <p:nvPr/>
        </p:nvSpPr>
        <p:spPr>
          <a:xfrm>
            <a:off x="1300766" y="5167865"/>
            <a:ext cx="4732380" cy="846569"/>
          </a:xfrm>
          <a:prstGeom prst="rect">
            <a:avLst/>
          </a:prstGeom>
          <a:solidFill>
            <a:srgbClr val="005A9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Verdana" pitchFamily="34" charset="0"/>
                <a:ea typeface="Verdana" pitchFamily="34" charset="0"/>
              </a:rPr>
              <a:t>Inquire in real time the electronic medical records of the  patient</a:t>
            </a:r>
            <a:endParaRPr lang="zh-CN" altLang="en-US" sz="14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4738" y="5167865"/>
            <a:ext cx="4476636" cy="846569"/>
          </a:xfrm>
          <a:prstGeom prst="rect">
            <a:avLst/>
          </a:prstGeom>
          <a:solidFill>
            <a:srgbClr val="005A9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>
                <a:latin typeface="Verdana" pitchFamily="34" charset="0"/>
                <a:ea typeface="Verdana" pitchFamily="34" charset="0"/>
              </a:rPr>
              <a:t>Entry in real time the  patient's temperature, blood pressure and other symptoms</a:t>
            </a:r>
            <a:endParaRPr lang="zh-CN" altLang="en-US" sz="13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61375" y="850007"/>
            <a:ext cx="8049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Management </a:t>
            </a:r>
            <a:r>
              <a:rPr lang="en-US" altLang="zh-CN" sz="2800" b="1" dirty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of mobile ward round</a:t>
            </a:r>
          </a:p>
        </p:txBody>
      </p:sp>
    </p:spTree>
    <p:extLst>
      <p:ext uri="{BB962C8B-B14F-4D97-AF65-F5344CB8AC3E}">
        <p14:creationId xmlns:p14="http://schemas.microsoft.com/office/powerpoint/2010/main" val="40871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标题"/>
          <p:cNvGrpSpPr/>
          <p:nvPr/>
        </p:nvGrpSpPr>
        <p:grpSpPr>
          <a:xfrm>
            <a:off x="2545132" y="643945"/>
            <a:ext cx="4729179" cy="783371"/>
            <a:chOff x="887402" y="224929"/>
            <a:chExt cx="3110837" cy="491494"/>
          </a:xfrm>
        </p:grpSpPr>
        <p:sp>
          <p:nvSpPr>
            <p:cNvPr id="376" name="矩形 17"/>
            <p:cNvSpPr/>
            <p:nvPr/>
          </p:nvSpPr>
          <p:spPr>
            <a:xfrm>
              <a:off x="887402" y="224929"/>
              <a:ext cx="3110837" cy="2317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Management </a:t>
              </a:r>
              <a:r>
                <a:rPr lang="en-US" altLang="zh-CN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of mobile ward round</a:t>
              </a:r>
            </a:p>
          </p:txBody>
        </p:sp>
        <p:sp>
          <p:nvSpPr>
            <p:cNvPr id="379" name="矩形 20"/>
            <p:cNvSpPr/>
            <p:nvPr/>
          </p:nvSpPr>
          <p:spPr>
            <a:xfrm>
              <a:off x="891972" y="47020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zh-CN" sz="10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</p:grpSp>
      <p:pic>
        <p:nvPicPr>
          <p:cNvPr id="380" name="Picture 2" descr="D:\素材资料\图片素材\图片库\产品图片\手持机（工业拍摄）\1@工业拍摄\20150630@C4050+C4000褪底+创意场景\TIF（褪底）\guge25319-EN-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0" y="1849409"/>
            <a:ext cx="170092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1" name="组合 106"/>
          <p:cNvGrpSpPr/>
          <p:nvPr/>
        </p:nvGrpSpPr>
        <p:grpSpPr>
          <a:xfrm>
            <a:off x="2692496" y="1427316"/>
            <a:ext cx="8640912" cy="4767422"/>
            <a:chOff x="2869125" y="818268"/>
            <a:chExt cx="6058580" cy="4049645"/>
          </a:xfrm>
        </p:grpSpPr>
        <p:sp>
          <p:nvSpPr>
            <p:cNvPr id="382" name="菱形 10"/>
            <p:cNvSpPr/>
            <p:nvPr/>
          </p:nvSpPr>
          <p:spPr>
            <a:xfrm>
              <a:off x="5986577" y="2040539"/>
              <a:ext cx="2031461" cy="1294169"/>
            </a:xfrm>
            <a:prstGeom prst="diamond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Scan the barcode of the patient’s wristband or the RFID</a:t>
              </a:r>
              <a:endParaRPr lang="zh-CN" altLang="en-US" sz="1000" b="1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sp>
          <p:nvSpPr>
            <p:cNvPr id="383" name="圆角矩形 14"/>
            <p:cNvSpPr/>
            <p:nvPr/>
          </p:nvSpPr>
          <p:spPr>
            <a:xfrm>
              <a:off x="2938402" y="818268"/>
              <a:ext cx="1177704" cy="548258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Begins the ward round</a:t>
              </a:r>
              <a:endParaRPr lang="zh-CN" altLang="en-US" sz="1200" b="1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sp>
          <p:nvSpPr>
            <p:cNvPr id="384" name="圆角矩形 15"/>
            <p:cNvSpPr/>
            <p:nvPr/>
          </p:nvSpPr>
          <p:spPr>
            <a:xfrm>
              <a:off x="4670319" y="818268"/>
              <a:ext cx="2107183" cy="66343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5555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Standardize the way of performing the ward rounds of medical personnel and the nursing procedure</a:t>
              </a:r>
              <a:endParaRPr lang="zh-CN" altLang="en-US" sz="900" b="1" dirty="0">
                <a:solidFill>
                  <a:srgbClr val="555555"/>
                </a:solidFill>
                <a:latin typeface="Verdana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grpSp>
          <p:nvGrpSpPr>
            <p:cNvPr id="385" name="组合 21"/>
            <p:cNvGrpSpPr/>
            <p:nvPr/>
          </p:nvGrpSpPr>
          <p:grpSpPr>
            <a:xfrm rot="16200000" flipH="1" flipV="1">
              <a:off x="4466331" y="1543775"/>
              <a:ext cx="77906" cy="673326"/>
              <a:chOff x="3144240" y="3173153"/>
              <a:chExt cx="77906" cy="673326"/>
            </a:xfrm>
          </p:grpSpPr>
          <p:cxnSp>
            <p:nvCxnSpPr>
              <p:cNvPr id="425" name="直接连接符 60"/>
              <p:cNvCxnSpPr/>
              <p:nvPr/>
            </p:nvCxnSpPr>
            <p:spPr>
              <a:xfrm rot="5400000" flipH="1" flipV="1">
                <a:off x="2863794" y="3527076"/>
                <a:ext cx="638800" cy="5"/>
              </a:xfrm>
              <a:prstGeom prst="line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等腰三角形 61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005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86" name="圆角矩形 22"/>
            <p:cNvSpPr/>
            <p:nvPr/>
          </p:nvSpPr>
          <p:spPr>
            <a:xfrm>
              <a:off x="2869125" y="1481411"/>
              <a:ext cx="1524087" cy="762739"/>
            </a:xfrm>
            <a:prstGeom prst="roundRect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App pushes the task list based on the data of the NIS system </a:t>
              </a:r>
              <a:endParaRPr lang="zh-CN" altLang="en-US" sz="1000" b="1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grpSp>
          <p:nvGrpSpPr>
            <p:cNvPr id="387" name="组合 25"/>
            <p:cNvGrpSpPr/>
            <p:nvPr/>
          </p:nvGrpSpPr>
          <p:grpSpPr>
            <a:xfrm>
              <a:off x="5388217" y="1366526"/>
              <a:ext cx="77906" cy="195827"/>
              <a:chOff x="3144240" y="3173153"/>
              <a:chExt cx="77906" cy="195827"/>
            </a:xfrm>
          </p:grpSpPr>
          <p:cxnSp>
            <p:nvCxnSpPr>
              <p:cNvPr id="423" name="直接连接符 58"/>
              <p:cNvCxnSpPr/>
              <p:nvPr/>
            </p:nvCxnSpPr>
            <p:spPr>
              <a:xfrm flipV="1">
                <a:off x="3183193" y="3207674"/>
                <a:ext cx="0" cy="161306"/>
              </a:xfrm>
              <a:prstGeom prst="line">
                <a:avLst/>
              </a:prstGeom>
              <a:ln>
                <a:solidFill>
                  <a:srgbClr val="55555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等腰三角形 59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5555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88" name="组合 46"/>
            <p:cNvGrpSpPr/>
            <p:nvPr/>
          </p:nvGrpSpPr>
          <p:grpSpPr>
            <a:xfrm rot="16200000" flipV="1">
              <a:off x="6384085" y="1512230"/>
              <a:ext cx="403266" cy="1139709"/>
              <a:chOff x="6545342" y="151998"/>
              <a:chExt cx="403266" cy="1139709"/>
            </a:xfrm>
          </p:grpSpPr>
          <p:cxnSp>
            <p:nvCxnSpPr>
              <p:cNvPr id="420" name="直接连接符 48"/>
              <p:cNvCxnSpPr>
                <a:endCxn id="421" idx="2"/>
              </p:cNvCxnSpPr>
              <p:nvPr/>
            </p:nvCxnSpPr>
            <p:spPr>
              <a:xfrm rot="16200000" flipV="1">
                <a:off x="6467330" y="810430"/>
                <a:ext cx="962555" cy="0"/>
              </a:xfrm>
              <a:prstGeom prst="line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1" name="弧形 49"/>
              <p:cNvSpPr/>
              <p:nvPr/>
            </p:nvSpPr>
            <p:spPr>
              <a:xfrm rot="10800000" flipH="1" flipV="1">
                <a:off x="6815257" y="262478"/>
                <a:ext cx="133350" cy="133350"/>
              </a:xfrm>
              <a:prstGeom prst="arc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  <p:cxnSp>
            <p:nvCxnSpPr>
              <p:cNvPr id="422" name="直接连接符 50"/>
              <p:cNvCxnSpPr>
                <a:stCxn id="421" idx="0"/>
              </p:cNvCxnSpPr>
              <p:nvPr/>
            </p:nvCxnSpPr>
            <p:spPr>
              <a:xfrm flipH="1" flipV="1">
                <a:off x="6545342" y="151998"/>
                <a:ext cx="336591" cy="110480"/>
              </a:xfrm>
              <a:prstGeom prst="line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" name="圆角矩形 31"/>
            <p:cNvSpPr/>
            <p:nvPr/>
          </p:nvSpPr>
          <p:spPr>
            <a:xfrm>
              <a:off x="7569666" y="1783456"/>
              <a:ext cx="1358039" cy="46069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5555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Both the barcode and the RFID tag are unique</a:t>
              </a:r>
              <a:endParaRPr lang="zh-CN" altLang="en-US" sz="900" b="1" dirty="0">
                <a:solidFill>
                  <a:srgbClr val="555555"/>
                </a:solidFill>
                <a:latin typeface="Verdana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90" name="圆角矩形 32"/>
            <p:cNvSpPr/>
            <p:nvPr/>
          </p:nvSpPr>
          <p:spPr>
            <a:xfrm>
              <a:off x="2938402" y="3478503"/>
              <a:ext cx="933373" cy="1019848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Ends the ward round</a:t>
              </a:r>
              <a:endParaRPr lang="zh-CN" altLang="en-US" sz="1200" b="1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grpSp>
          <p:nvGrpSpPr>
            <p:cNvPr id="391" name="组合 33"/>
            <p:cNvGrpSpPr/>
            <p:nvPr/>
          </p:nvGrpSpPr>
          <p:grpSpPr>
            <a:xfrm rot="5400000" flipV="1">
              <a:off x="4120895" y="3510130"/>
              <a:ext cx="77906" cy="538046"/>
              <a:chOff x="3144240" y="3173153"/>
              <a:chExt cx="77906" cy="538046"/>
            </a:xfrm>
            <a:solidFill>
              <a:srgbClr val="005A9B"/>
            </a:solidFill>
          </p:grpSpPr>
          <p:cxnSp>
            <p:nvCxnSpPr>
              <p:cNvPr id="418" name="直接连接符 42"/>
              <p:cNvCxnSpPr/>
              <p:nvPr/>
            </p:nvCxnSpPr>
            <p:spPr>
              <a:xfrm rot="5400000" flipH="1" flipV="1">
                <a:off x="2931011" y="3459016"/>
                <a:ext cx="503524" cy="841"/>
              </a:xfrm>
              <a:prstGeom prst="line">
                <a:avLst/>
              </a:prstGeom>
              <a:grpFill/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9" name="等腰三角形 43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2" name="组合 34"/>
            <p:cNvGrpSpPr/>
            <p:nvPr/>
          </p:nvGrpSpPr>
          <p:grpSpPr>
            <a:xfrm flipV="1">
              <a:off x="7026192" y="4048140"/>
              <a:ext cx="77906" cy="195827"/>
              <a:chOff x="3144240" y="3173153"/>
              <a:chExt cx="77906" cy="195827"/>
            </a:xfrm>
          </p:grpSpPr>
          <p:cxnSp>
            <p:nvCxnSpPr>
              <p:cNvPr id="416" name="直接连接符 40"/>
              <p:cNvCxnSpPr/>
              <p:nvPr/>
            </p:nvCxnSpPr>
            <p:spPr>
              <a:xfrm flipH="1" flipV="1">
                <a:off x="3163135" y="3363429"/>
                <a:ext cx="20058" cy="5551"/>
              </a:xfrm>
              <a:prstGeom prst="line">
                <a:avLst/>
              </a:prstGeom>
              <a:ln>
                <a:solidFill>
                  <a:srgbClr val="55555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" name="等腰三角形 41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5555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3" name="圆角矩形 35"/>
            <p:cNvSpPr/>
            <p:nvPr/>
          </p:nvSpPr>
          <p:spPr>
            <a:xfrm>
              <a:off x="6317930" y="4128792"/>
              <a:ext cx="2195575" cy="739121"/>
            </a:xfrm>
            <a:prstGeom prst="roundRect">
              <a:avLst/>
            </a:prstGeom>
            <a:noFill/>
            <a:ln w="12700">
              <a:solidFill>
                <a:srgbClr val="5555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Inquire in real time the records of the patients and the details of the health care</a:t>
              </a:r>
              <a:endParaRPr lang="zh-CN" altLang="en-US" sz="900" b="1" dirty="0">
                <a:solidFill>
                  <a:srgbClr val="555555"/>
                </a:solidFill>
                <a:latin typeface="Verdana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94" name="圆角矩形 70"/>
            <p:cNvSpPr/>
            <p:nvPr/>
          </p:nvSpPr>
          <p:spPr>
            <a:xfrm>
              <a:off x="4853058" y="1596345"/>
              <a:ext cx="1444813" cy="731787"/>
            </a:xfrm>
            <a:prstGeom prst="roundRect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Related health care personnel login to perform round task</a:t>
              </a:r>
              <a:endParaRPr lang="zh-CN" altLang="en-US" sz="900" b="1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grpSp>
          <p:nvGrpSpPr>
            <p:cNvPr id="395" name="组合 71"/>
            <p:cNvGrpSpPr/>
            <p:nvPr/>
          </p:nvGrpSpPr>
          <p:grpSpPr>
            <a:xfrm flipH="1" flipV="1">
              <a:off x="3404225" y="1235217"/>
              <a:ext cx="77906" cy="353924"/>
              <a:chOff x="3144240" y="3173153"/>
              <a:chExt cx="77906" cy="353924"/>
            </a:xfrm>
          </p:grpSpPr>
          <p:cxnSp>
            <p:nvCxnSpPr>
              <p:cNvPr id="414" name="直接连接符 72"/>
              <p:cNvCxnSpPr/>
              <p:nvPr/>
            </p:nvCxnSpPr>
            <p:spPr>
              <a:xfrm flipH="1" flipV="1">
                <a:off x="3183196" y="3207678"/>
                <a:ext cx="0" cy="319399"/>
              </a:xfrm>
              <a:prstGeom prst="line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等腰三角形 73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005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13" name="等腰三角形 79"/>
            <p:cNvSpPr/>
            <p:nvPr/>
          </p:nvSpPr>
          <p:spPr>
            <a:xfrm rot="5400000" flipV="1">
              <a:off x="5588513" y="3721740"/>
              <a:ext cx="77906" cy="46514"/>
            </a:xfrm>
            <a:prstGeom prst="triangle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397" name="圆角矩形 80"/>
            <p:cNvSpPr/>
            <p:nvPr/>
          </p:nvSpPr>
          <p:spPr>
            <a:xfrm>
              <a:off x="4393212" y="3597651"/>
              <a:ext cx="1422619" cy="900700"/>
            </a:xfrm>
            <a:prstGeom prst="roundRect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50" b="1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Health care staff entry the latest information of the patient’s symptoms</a:t>
              </a:r>
              <a:endParaRPr lang="zh-CN" altLang="en-US" sz="950" b="1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sp>
          <p:nvSpPr>
            <p:cNvPr id="398" name="圆角矩形 81"/>
            <p:cNvSpPr/>
            <p:nvPr/>
          </p:nvSpPr>
          <p:spPr>
            <a:xfrm>
              <a:off x="6297871" y="3460903"/>
              <a:ext cx="1628452" cy="568187"/>
            </a:xfrm>
            <a:prstGeom prst="roundRect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b="1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PDA automatically brings up the patient information</a:t>
              </a:r>
              <a:endParaRPr lang="zh-CN" altLang="en-US" sz="1000" b="1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grpSp>
          <p:nvGrpSpPr>
            <p:cNvPr id="399" name="组合 89"/>
            <p:cNvGrpSpPr/>
            <p:nvPr/>
          </p:nvGrpSpPr>
          <p:grpSpPr>
            <a:xfrm flipH="1" flipV="1">
              <a:off x="7006137" y="3097881"/>
              <a:ext cx="77906" cy="353924"/>
              <a:chOff x="3144240" y="3173153"/>
              <a:chExt cx="77906" cy="353924"/>
            </a:xfrm>
          </p:grpSpPr>
          <p:cxnSp>
            <p:nvCxnSpPr>
              <p:cNvPr id="410" name="直接连接符 90"/>
              <p:cNvCxnSpPr/>
              <p:nvPr/>
            </p:nvCxnSpPr>
            <p:spPr>
              <a:xfrm flipH="1" flipV="1">
                <a:off x="3183196" y="3207678"/>
                <a:ext cx="0" cy="319399"/>
              </a:xfrm>
              <a:prstGeom prst="line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" name="等腰三角形 91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005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00" name="组合 94"/>
            <p:cNvGrpSpPr/>
            <p:nvPr/>
          </p:nvGrpSpPr>
          <p:grpSpPr>
            <a:xfrm>
              <a:off x="4737557" y="3251572"/>
              <a:ext cx="77906" cy="346080"/>
              <a:chOff x="3144240" y="3173153"/>
              <a:chExt cx="77906" cy="346080"/>
            </a:xfrm>
          </p:grpSpPr>
          <p:cxnSp>
            <p:nvCxnSpPr>
              <p:cNvPr id="408" name="直接连接符 95"/>
              <p:cNvCxnSpPr/>
              <p:nvPr/>
            </p:nvCxnSpPr>
            <p:spPr>
              <a:xfrm flipV="1">
                <a:off x="3183193" y="3357927"/>
                <a:ext cx="0" cy="161306"/>
              </a:xfrm>
              <a:prstGeom prst="line">
                <a:avLst/>
              </a:prstGeom>
              <a:ln>
                <a:solidFill>
                  <a:srgbClr val="55555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等腰三角形 96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5555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1" name="圆角矩形 97"/>
            <p:cNvSpPr/>
            <p:nvPr/>
          </p:nvSpPr>
          <p:spPr>
            <a:xfrm>
              <a:off x="3492615" y="2328132"/>
              <a:ext cx="2323216" cy="1038614"/>
            </a:xfrm>
            <a:prstGeom prst="roundRect">
              <a:avLst/>
            </a:prstGeom>
            <a:noFill/>
            <a:ln w="12700">
              <a:solidFill>
                <a:srgbClr val="5555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Compared to the tedious manual registration procedures, the PDA  registration method  works with efficiency, avoids unnecessary paper waste and simplified the steps of entry information</a:t>
              </a:r>
              <a:endParaRPr lang="zh-CN" altLang="en-US" sz="900" b="1" dirty="0">
                <a:solidFill>
                  <a:srgbClr val="555555"/>
                </a:solidFill>
                <a:latin typeface="Verdana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grpSp>
          <p:nvGrpSpPr>
            <p:cNvPr id="402" name="组合 98"/>
            <p:cNvGrpSpPr/>
            <p:nvPr/>
          </p:nvGrpSpPr>
          <p:grpSpPr>
            <a:xfrm rot="5400000">
              <a:off x="7931524" y="2355050"/>
              <a:ext cx="448986" cy="264926"/>
              <a:chOff x="6499622" y="222683"/>
              <a:chExt cx="448986" cy="264926"/>
            </a:xfrm>
          </p:grpSpPr>
          <p:grpSp>
            <p:nvGrpSpPr>
              <p:cNvPr id="403" name="组合 99"/>
              <p:cNvGrpSpPr/>
              <p:nvPr/>
            </p:nvGrpSpPr>
            <p:grpSpPr>
              <a:xfrm>
                <a:off x="6545341" y="260969"/>
                <a:ext cx="403267" cy="226640"/>
                <a:chOff x="6545341" y="260969"/>
                <a:chExt cx="403267" cy="226640"/>
              </a:xfrm>
            </p:grpSpPr>
            <p:cxnSp>
              <p:nvCxnSpPr>
                <p:cNvPr id="405" name="直接连接符 101"/>
                <p:cNvCxnSpPr>
                  <a:endCxn id="406" idx="2"/>
                </p:cNvCxnSpPr>
                <p:nvPr/>
              </p:nvCxnSpPr>
              <p:spPr>
                <a:xfrm rot="16200000">
                  <a:off x="6869380" y="408381"/>
                  <a:ext cx="158456" cy="0"/>
                </a:xfrm>
                <a:prstGeom prst="line">
                  <a:avLst/>
                </a:prstGeom>
                <a:ln>
                  <a:solidFill>
                    <a:srgbClr val="55555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6" name="弧形 102"/>
                <p:cNvSpPr/>
                <p:nvPr/>
              </p:nvSpPr>
              <p:spPr>
                <a:xfrm rot="10800000" flipH="1" flipV="1">
                  <a:off x="6815257" y="262478"/>
                  <a:ext cx="133350" cy="133350"/>
                </a:xfrm>
                <a:prstGeom prst="arc">
                  <a:avLst/>
                </a:prstGeom>
                <a:ln>
                  <a:solidFill>
                    <a:srgbClr val="55555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Verdana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07" name="直接连接符 103"/>
                <p:cNvCxnSpPr>
                  <a:stCxn id="406" idx="0"/>
                  <a:endCxn id="404" idx="3"/>
                </p:cNvCxnSpPr>
                <p:nvPr/>
              </p:nvCxnSpPr>
              <p:spPr>
                <a:xfrm rot="16200000" flipV="1">
                  <a:off x="6712882" y="93428"/>
                  <a:ext cx="1509" cy="336591"/>
                </a:xfrm>
                <a:prstGeom prst="line">
                  <a:avLst/>
                </a:prstGeom>
                <a:ln>
                  <a:solidFill>
                    <a:srgbClr val="55555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4" name="等腰三角形 100"/>
              <p:cNvSpPr/>
              <p:nvPr/>
            </p:nvSpPr>
            <p:spPr>
              <a:xfrm rot="5400000" flipV="1">
                <a:off x="6484195" y="238110"/>
                <a:ext cx="76574" cy="45719"/>
              </a:xfrm>
              <a:prstGeom prst="triangle">
                <a:avLst/>
              </a:prstGeom>
              <a:solidFill>
                <a:srgbClr val="5555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432" name="Straight Arrow Connector 431"/>
          <p:cNvCxnSpPr/>
          <p:nvPr/>
        </p:nvCxnSpPr>
        <p:spPr>
          <a:xfrm>
            <a:off x="6069783" y="4703181"/>
            <a:ext cx="23982" cy="149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>
            <a:stCxn id="398" idx="1"/>
          </p:cNvCxnSpPr>
          <p:nvPr/>
        </p:nvCxnSpPr>
        <p:spPr>
          <a:xfrm flipH="1">
            <a:off x="7122017" y="4872791"/>
            <a:ext cx="460650" cy="278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>
            <a:off x="11149981" y="5151651"/>
            <a:ext cx="0" cy="675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 flipV="1">
            <a:off x="9800823" y="4776756"/>
            <a:ext cx="1349158" cy="1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11149981" y="4777826"/>
            <a:ext cx="0" cy="464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/>
          <p:cNvCxnSpPr/>
          <p:nvPr/>
        </p:nvCxnSpPr>
        <p:spPr>
          <a:xfrm flipH="1">
            <a:off x="10742664" y="5827542"/>
            <a:ext cx="3815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2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标题"/>
          <p:cNvGrpSpPr/>
          <p:nvPr/>
        </p:nvGrpSpPr>
        <p:grpSpPr>
          <a:xfrm>
            <a:off x="1815921" y="633262"/>
            <a:ext cx="5314275" cy="620514"/>
            <a:chOff x="887403" y="224929"/>
            <a:chExt cx="2604858" cy="539777"/>
          </a:xfrm>
        </p:grpSpPr>
        <p:sp>
          <p:nvSpPr>
            <p:cNvPr id="22" name="矩形 17"/>
            <p:cNvSpPr/>
            <p:nvPr/>
          </p:nvSpPr>
          <p:spPr>
            <a:xfrm>
              <a:off x="887403" y="224929"/>
              <a:ext cx="2604858" cy="294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Management </a:t>
              </a:r>
              <a:r>
                <a:rPr lang="en-US" altLang="zh-CN" sz="1600" b="1" dirty="0" smtClean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of mobile ward </a:t>
              </a:r>
              <a:r>
                <a:rPr lang="en-US" altLang="zh-CN" sz="1600" b="1" dirty="0" smtClean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round Benefits</a:t>
              </a:r>
              <a:endParaRPr lang="en-US" altLang="zh-CN" sz="1600" b="1" dirty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endParaRPr>
            </a:p>
          </p:txBody>
        </p:sp>
        <p:sp>
          <p:nvSpPr>
            <p:cNvPr id="25" name="矩形 20"/>
            <p:cNvSpPr/>
            <p:nvPr/>
          </p:nvSpPr>
          <p:spPr>
            <a:xfrm>
              <a:off x="891972" y="470202"/>
              <a:ext cx="90548" cy="294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zh-CN" sz="16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</p:grpSp>
      <p:sp>
        <p:nvSpPr>
          <p:cNvPr id="26" name="矩形 7"/>
          <p:cNvSpPr/>
          <p:nvPr/>
        </p:nvSpPr>
        <p:spPr>
          <a:xfrm>
            <a:off x="1365159" y="5025373"/>
            <a:ext cx="2756079" cy="504056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Verdana" pitchFamily="34" charset="0"/>
                <a:ea typeface="Verdana" pitchFamily="34" charset="0"/>
              </a:rPr>
              <a:t>Standardization</a:t>
            </a:r>
            <a:endParaRPr lang="zh-CN" altLang="en-US" sz="16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27" name="矩形 8"/>
          <p:cNvSpPr/>
          <p:nvPr/>
        </p:nvSpPr>
        <p:spPr>
          <a:xfrm>
            <a:off x="1275007" y="4354690"/>
            <a:ext cx="2846231" cy="504056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Verdana" pitchFamily="34" charset="0"/>
                <a:ea typeface="Verdana" pitchFamily="34" charset="0"/>
              </a:rPr>
              <a:t>Accuracy</a:t>
            </a:r>
            <a:endParaRPr lang="zh-CN" altLang="en-US" sz="16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28" name="矩形 9"/>
          <p:cNvSpPr/>
          <p:nvPr/>
        </p:nvSpPr>
        <p:spPr>
          <a:xfrm>
            <a:off x="1275007" y="3684007"/>
            <a:ext cx="2846231" cy="504056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Verdana" pitchFamily="34" charset="0"/>
                <a:ea typeface="Verdana" pitchFamily="34" charset="0"/>
              </a:rPr>
              <a:t>Convenience</a:t>
            </a:r>
            <a:endParaRPr lang="zh-CN" altLang="en-US" sz="16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29" name="矩形 10"/>
          <p:cNvSpPr/>
          <p:nvPr/>
        </p:nvSpPr>
        <p:spPr>
          <a:xfrm>
            <a:off x="1275007" y="2539335"/>
            <a:ext cx="2846231" cy="978045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Verdana" pitchFamily="34" charset="0"/>
                <a:ea typeface="Verdana" pitchFamily="34" charset="0"/>
              </a:rPr>
              <a:t>Real-time</a:t>
            </a:r>
            <a:endParaRPr lang="zh-CN" altLang="en-US" sz="16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30" name="矩形 22"/>
          <p:cNvSpPr/>
          <p:nvPr/>
        </p:nvSpPr>
        <p:spPr>
          <a:xfrm>
            <a:off x="5138670" y="5151387"/>
            <a:ext cx="6593983" cy="6205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Verdana" pitchFamily="34" charset="0"/>
                <a:ea typeface="Verdana" pitchFamily="34" charset="0"/>
              </a:rPr>
              <a:t> Real-time </a:t>
            </a:r>
            <a:r>
              <a:rPr lang="en-US" altLang="zh-CN" sz="1600" dirty="0" err="1">
                <a:latin typeface="Verdana" pitchFamily="34" charset="0"/>
                <a:ea typeface="Verdana" pitchFamily="34" charset="0"/>
              </a:rPr>
              <a:t>inquery</a:t>
            </a:r>
            <a:r>
              <a:rPr lang="en-US" altLang="zh-CN" sz="1600" dirty="0">
                <a:latin typeface="Verdana" pitchFamily="34" charset="0"/>
                <a:ea typeface="Verdana" pitchFamily="34" charset="0"/>
              </a:rPr>
              <a:t> of ward round is achieved, which standardizes the operation of health care personnel</a:t>
            </a:r>
            <a:endParaRPr lang="zh-CN" altLang="en-US" sz="16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31" name="矩形 23"/>
          <p:cNvSpPr/>
          <p:nvPr/>
        </p:nvSpPr>
        <p:spPr>
          <a:xfrm>
            <a:off x="5138670" y="4354689"/>
            <a:ext cx="6593983" cy="6706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Verdana" pitchFamily="34" charset="0"/>
                <a:ea typeface="Verdana" pitchFamily="34" charset="0"/>
              </a:rPr>
              <a:t>The unique wristband of each patient is the only index to inquire information, which avoids manual transcribed error</a:t>
            </a:r>
            <a:endParaRPr lang="zh-CN" altLang="en-US" sz="16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32" name="矩形 24"/>
          <p:cNvSpPr/>
          <p:nvPr/>
        </p:nvSpPr>
        <p:spPr>
          <a:xfrm>
            <a:off x="5138670" y="3684007"/>
            <a:ext cx="6593984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Verdana" pitchFamily="34" charset="0"/>
                <a:ea typeface="Verdana" pitchFamily="34" charset="0"/>
              </a:rPr>
              <a:t>Entry patient's symptoms, reduce the secondary entry</a:t>
            </a:r>
            <a:endParaRPr lang="zh-CN" altLang="en-US" sz="16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33" name="矩形 25"/>
          <p:cNvSpPr/>
          <p:nvPr/>
        </p:nvSpPr>
        <p:spPr>
          <a:xfrm>
            <a:off x="5138670" y="2539335"/>
            <a:ext cx="6593983" cy="9780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Verdana" pitchFamily="34" charset="0"/>
                <a:ea typeface="Verdana" pitchFamily="34" charset="0"/>
              </a:rPr>
              <a:t>Inquire in real time the patient’s electronic medical records, medication information and treatment information</a:t>
            </a:r>
            <a:endParaRPr lang="zh-CN" altLang="en-US" sz="16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34" name="右箭头 31"/>
          <p:cNvSpPr/>
          <p:nvPr/>
        </p:nvSpPr>
        <p:spPr>
          <a:xfrm>
            <a:off x="4450560" y="3139338"/>
            <a:ext cx="478570" cy="252028"/>
          </a:xfrm>
          <a:prstGeom prst="rightArrow">
            <a:avLst/>
          </a:prstGeom>
          <a:solidFill>
            <a:srgbClr val="55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Verdana" pitchFamily="34" charset="0"/>
            </a:endParaRPr>
          </a:p>
        </p:txBody>
      </p:sp>
      <p:sp>
        <p:nvSpPr>
          <p:cNvPr id="35" name="右箭头 32"/>
          <p:cNvSpPr/>
          <p:nvPr/>
        </p:nvSpPr>
        <p:spPr>
          <a:xfrm>
            <a:off x="4450560" y="3820002"/>
            <a:ext cx="478570" cy="252028"/>
          </a:xfrm>
          <a:prstGeom prst="rightArrow">
            <a:avLst/>
          </a:prstGeom>
          <a:solidFill>
            <a:srgbClr val="55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Verdana" pitchFamily="34" charset="0"/>
            </a:endParaRPr>
          </a:p>
        </p:txBody>
      </p:sp>
      <p:sp>
        <p:nvSpPr>
          <p:cNvPr id="36" name="右箭头 33"/>
          <p:cNvSpPr/>
          <p:nvPr/>
        </p:nvSpPr>
        <p:spPr>
          <a:xfrm>
            <a:off x="4450560" y="4474589"/>
            <a:ext cx="478570" cy="252028"/>
          </a:xfrm>
          <a:prstGeom prst="rightArrow">
            <a:avLst/>
          </a:prstGeom>
          <a:solidFill>
            <a:srgbClr val="55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Verdana" pitchFamily="34" charset="0"/>
            </a:endParaRPr>
          </a:p>
        </p:txBody>
      </p:sp>
      <p:sp>
        <p:nvSpPr>
          <p:cNvPr id="37" name="右箭头 34"/>
          <p:cNvSpPr/>
          <p:nvPr/>
        </p:nvSpPr>
        <p:spPr>
          <a:xfrm>
            <a:off x="4450560" y="5151387"/>
            <a:ext cx="478570" cy="252028"/>
          </a:xfrm>
          <a:prstGeom prst="rightArrow">
            <a:avLst/>
          </a:prstGeom>
          <a:solidFill>
            <a:srgbClr val="55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标题"/>
          <p:cNvGrpSpPr/>
          <p:nvPr/>
        </p:nvGrpSpPr>
        <p:grpSpPr>
          <a:xfrm>
            <a:off x="1580284" y="566671"/>
            <a:ext cx="7972054" cy="657684"/>
            <a:chOff x="887402" y="224929"/>
            <a:chExt cx="7036786" cy="392046"/>
          </a:xfrm>
        </p:grpSpPr>
        <p:sp>
          <p:nvSpPr>
            <p:cNvPr id="5" name="矩形 17"/>
            <p:cNvSpPr/>
            <p:nvPr/>
          </p:nvSpPr>
          <p:spPr>
            <a:xfrm>
              <a:off x="887402" y="224929"/>
              <a:ext cx="7036786" cy="238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Management </a:t>
              </a:r>
              <a:r>
                <a:rPr lang="en-US" altLang="zh-CN" sz="2000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of the monitoring of critically ill patients</a:t>
              </a:r>
              <a:endParaRPr lang="zh-CN" altLang="zh-CN" sz="2000" b="1" dirty="0">
                <a:solidFill>
                  <a:srgbClr val="555555"/>
                </a:solidFill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891972" y="470202"/>
              <a:ext cx="125889" cy="146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zh-CN" sz="10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</p:grpSp>
      <p:grpSp>
        <p:nvGrpSpPr>
          <p:cNvPr id="9" name="组合 29"/>
          <p:cNvGrpSpPr/>
          <p:nvPr/>
        </p:nvGrpSpPr>
        <p:grpSpPr>
          <a:xfrm rot="16200000" flipH="1" flipV="1">
            <a:off x="4177291" y="3330484"/>
            <a:ext cx="77906" cy="673326"/>
            <a:chOff x="3144240" y="3173153"/>
            <a:chExt cx="77906" cy="673326"/>
          </a:xfrm>
        </p:grpSpPr>
        <p:cxnSp>
          <p:nvCxnSpPr>
            <p:cNvPr id="10" name="直接连接符 75"/>
            <p:cNvCxnSpPr/>
            <p:nvPr/>
          </p:nvCxnSpPr>
          <p:spPr>
            <a:xfrm rot="5400000" flipH="1" flipV="1">
              <a:off x="2863794" y="3527076"/>
              <a:ext cx="638800" cy="5"/>
            </a:xfrm>
            <a:prstGeom prst="line">
              <a:avLst/>
            </a:prstGeom>
            <a:ln>
              <a:solidFill>
                <a:srgbClr val="005A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等腰三角形 76"/>
            <p:cNvSpPr/>
            <p:nvPr/>
          </p:nvSpPr>
          <p:spPr>
            <a:xfrm>
              <a:off x="3144240" y="3173153"/>
              <a:ext cx="77906" cy="46514"/>
            </a:xfrm>
            <a:prstGeom prst="triangle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2" name="圆角矩形 30"/>
          <p:cNvSpPr/>
          <p:nvPr/>
        </p:nvSpPr>
        <p:spPr>
          <a:xfrm>
            <a:off x="2642884" y="3271896"/>
            <a:ext cx="1285884" cy="679345"/>
          </a:xfrm>
          <a:prstGeom prst="round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Verdana" pitchFamily="34" charset="0"/>
                <a:ea typeface="Verdana" pitchFamily="34" charset="0"/>
                <a:cs typeface="Arial" pitchFamily="34" charset="0"/>
              </a:rPr>
              <a:t>Doctors arrange nursing care</a:t>
            </a:r>
            <a:endParaRPr lang="zh-CN" altLang="en-US" sz="1200" dirty="0"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grpSp>
        <p:nvGrpSpPr>
          <p:cNvPr id="13" name="组合 36"/>
          <p:cNvGrpSpPr/>
          <p:nvPr/>
        </p:nvGrpSpPr>
        <p:grpSpPr>
          <a:xfrm rot="16200000" flipV="1">
            <a:off x="6137147" y="3377214"/>
            <a:ext cx="558206" cy="1069024"/>
            <a:chOff x="6390402" y="222683"/>
            <a:chExt cx="558206" cy="1069024"/>
          </a:xfrm>
        </p:grpSpPr>
        <p:grpSp>
          <p:nvGrpSpPr>
            <p:cNvPr id="14" name="组合 68"/>
            <p:cNvGrpSpPr/>
            <p:nvPr/>
          </p:nvGrpSpPr>
          <p:grpSpPr>
            <a:xfrm>
              <a:off x="6436122" y="260970"/>
              <a:ext cx="512486" cy="1030737"/>
              <a:chOff x="6436122" y="260970"/>
              <a:chExt cx="512486" cy="1030737"/>
            </a:xfrm>
          </p:grpSpPr>
          <p:cxnSp>
            <p:nvCxnSpPr>
              <p:cNvPr id="16" name="直接连接符 70"/>
              <p:cNvCxnSpPr>
                <a:endCxn id="17" idx="2"/>
              </p:cNvCxnSpPr>
              <p:nvPr/>
            </p:nvCxnSpPr>
            <p:spPr>
              <a:xfrm rot="16200000" flipV="1">
                <a:off x="6467330" y="810430"/>
                <a:ext cx="962555" cy="0"/>
              </a:xfrm>
              <a:prstGeom prst="line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弧形 71"/>
              <p:cNvSpPr/>
              <p:nvPr/>
            </p:nvSpPr>
            <p:spPr>
              <a:xfrm rot="10800000" flipH="1" flipV="1">
                <a:off x="6815257" y="262478"/>
                <a:ext cx="133350" cy="133350"/>
              </a:xfrm>
              <a:prstGeom prst="arc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  <p:cxnSp>
            <p:nvCxnSpPr>
              <p:cNvPr id="18" name="直接连接符 72"/>
              <p:cNvCxnSpPr>
                <a:stCxn id="17" idx="0"/>
                <a:endCxn id="15" idx="3"/>
              </p:cNvCxnSpPr>
              <p:nvPr/>
            </p:nvCxnSpPr>
            <p:spPr>
              <a:xfrm rot="16200000" flipV="1">
                <a:off x="6658273" y="38819"/>
                <a:ext cx="1508" cy="445810"/>
              </a:xfrm>
              <a:prstGeom prst="line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等腰三角形 69"/>
            <p:cNvSpPr/>
            <p:nvPr/>
          </p:nvSpPr>
          <p:spPr>
            <a:xfrm rot="5400000" flipV="1">
              <a:off x="6374975" y="238110"/>
              <a:ext cx="76574" cy="45719"/>
            </a:xfrm>
            <a:prstGeom prst="triangle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9" name="圆角矩形 38"/>
          <p:cNvSpPr/>
          <p:nvPr/>
        </p:nvSpPr>
        <p:spPr>
          <a:xfrm>
            <a:off x="2500008" y="2343202"/>
            <a:ext cx="1571636" cy="587445"/>
          </a:xfrm>
          <a:prstGeom prst="round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latin typeface="Verdana" pitchFamily="34" charset="0"/>
                <a:ea typeface="Verdana" pitchFamily="34" charset="0"/>
                <a:cs typeface="Arial" pitchFamily="34" charset="0"/>
              </a:rPr>
              <a:t>Critically ill patients admit to hospital</a:t>
            </a:r>
            <a:endParaRPr lang="zh-CN" altLang="en-US" sz="1100" b="1" dirty="0"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sp>
        <p:nvSpPr>
          <p:cNvPr id="20" name="圆角矩形 42"/>
          <p:cNvSpPr/>
          <p:nvPr/>
        </p:nvSpPr>
        <p:spPr>
          <a:xfrm>
            <a:off x="4552907" y="3383054"/>
            <a:ext cx="1328831" cy="568187"/>
          </a:xfrm>
          <a:prstGeom prst="round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Verdana" pitchFamily="34" charset="0"/>
                <a:ea typeface="Verdana" pitchFamily="34" charset="0"/>
                <a:cs typeface="Arial" pitchFamily="34" charset="0"/>
              </a:rPr>
              <a:t>Nursing staff perform the nursing care</a:t>
            </a:r>
            <a:endParaRPr lang="zh-CN" altLang="en-US" sz="1200" dirty="0"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grpSp>
        <p:nvGrpSpPr>
          <p:cNvPr id="21" name="组合 44"/>
          <p:cNvGrpSpPr/>
          <p:nvPr/>
        </p:nvGrpSpPr>
        <p:grpSpPr>
          <a:xfrm rot="5400000" flipV="1">
            <a:off x="4181788" y="5001183"/>
            <a:ext cx="77906" cy="673326"/>
            <a:chOff x="3144240" y="3173153"/>
            <a:chExt cx="77906" cy="673326"/>
          </a:xfrm>
        </p:grpSpPr>
        <p:cxnSp>
          <p:nvCxnSpPr>
            <p:cNvPr id="22" name="直接连接符 60"/>
            <p:cNvCxnSpPr/>
            <p:nvPr/>
          </p:nvCxnSpPr>
          <p:spPr>
            <a:xfrm rot="5400000" flipH="1" flipV="1">
              <a:off x="2863794" y="3527076"/>
              <a:ext cx="638800" cy="5"/>
            </a:xfrm>
            <a:prstGeom prst="line">
              <a:avLst/>
            </a:prstGeom>
            <a:ln>
              <a:solidFill>
                <a:srgbClr val="005A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等腰三角形 61"/>
            <p:cNvSpPr/>
            <p:nvPr/>
          </p:nvSpPr>
          <p:spPr>
            <a:xfrm>
              <a:off x="3144240" y="3173153"/>
              <a:ext cx="77906" cy="46514"/>
            </a:xfrm>
            <a:prstGeom prst="triangle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24" name="圆角矩形 45"/>
          <p:cNvSpPr/>
          <p:nvPr/>
        </p:nvSpPr>
        <p:spPr>
          <a:xfrm>
            <a:off x="2642884" y="4986408"/>
            <a:ext cx="1241194" cy="785818"/>
          </a:xfrm>
          <a:prstGeom prst="round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Verdana" pitchFamily="34" charset="0"/>
                <a:ea typeface="Verdana" pitchFamily="34" charset="0"/>
                <a:cs typeface="Arial" pitchFamily="34" charset="0"/>
              </a:rPr>
              <a:t>Doctors inquire the ward round report</a:t>
            </a:r>
            <a:endParaRPr lang="zh-CN" altLang="en-US" sz="1200" dirty="0"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sp>
        <p:nvSpPr>
          <p:cNvPr id="25" name="圆角矩形 46"/>
          <p:cNvSpPr/>
          <p:nvPr/>
        </p:nvSpPr>
        <p:spPr>
          <a:xfrm>
            <a:off x="6071908" y="4057714"/>
            <a:ext cx="1714512" cy="785817"/>
          </a:xfrm>
          <a:prstGeom prst="round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Verdana" pitchFamily="34" charset="0"/>
                <a:ea typeface="Verdana" pitchFamily="34" charset="0"/>
                <a:cs typeface="Arial" pitchFamily="34" charset="0"/>
              </a:rPr>
              <a:t>Notification of  ward round is pushed at regular intervals</a:t>
            </a:r>
            <a:endParaRPr lang="zh-CN" altLang="en-US" sz="1200" dirty="0"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sp>
        <p:nvSpPr>
          <p:cNvPr id="26" name="圆角矩形 77"/>
          <p:cNvSpPr/>
          <p:nvPr/>
        </p:nvSpPr>
        <p:spPr>
          <a:xfrm>
            <a:off x="4238005" y="4914970"/>
            <a:ext cx="1867578" cy="928694"/>
          </a:xfrm>
          <a:prstGeom prst="round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 dirty="0">
                <a:latin typeface="Verdana" pitchFamily="34" charset="0"/>
                <a:ea typeface="Verdana" pitchFamily="34" charset="0"/>
                <a:cs typeface="Arial" pitchFamily="34" charset="0"/>
              </a:rPr>
              <a:t>Nursing staff scan the wristbands of the patients and upload the real-time records to the system</a:t>
            </a:r>
            <a:endParaRPr lang="zh-CN" altLang="en-US" sz="1000" b="1" dirty="0"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grpSp>
        <p:nvGrpSpPr>
          <p:cNvPr id="27" name="组合 78"/>
          <p:cNvGrpSpPr/>
          <p:nvPr/>
        </p:nvGrpSpPr>
        <p:grpSpPr>
          <a:xfrm rot="10800000" flipH="1">
            <a:off x="6059863" y="4800965"/>
            <a:ext cx="852613" cy="575834"/>
            <a:chOff x="6499622" y="222683"/>
            <a:chExt cx="852613" cy="575834"/>
          </a:xfrm>
        </p:grpSpPr>
        <p:grpSp>
          <p:nvGrpSpPr>
            <p:cNvPr id="28" name="组合 79"/>
            <p:cNvGrpSpPr/>
            <p:nvPr/>
          </p:nvGrpSpPr>
          <p:grpSpPr>
            <a:xfrm>
              <a:off x="6545342" y="260969"/>
              <a:ext cx="806893" cy="537548"/>
              <a:chOff x="6545342" y="260969"/>
              <a:chExt cx="806893" cy="537548"/>
            </a:xfrm>
          </p:grpSpPr>
          <p:cxnSp>
            <p:nvCxnSpPr>
              <p:cNvPr id="30" name="直接连接符 81"/>
              <p:cNvCxnSpPr>
                <a:endCxn id="31" idx="2"/>
              </p:cNvCxnSpPr>
              <p:nvPr/>
            </p:nvCxnSpPr>
            <p:spPr>
              <a:xfrm rot="10800000" flipH="1">
                <a:off x="7352235" y="329152"/>
                <a:ext cx="0" cy="469365"/>
              </a:xfrm>
              <a:prstGeom prst="line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弧形 82"/>
              <p:cNvSpPr/>
              <p:nvPr/>
            </p:nvSpPr>
            <p:spPr>
              <a:xfrm rot="10800000" flipH="1" flipV="1">
                <a:off x="7218885" y="262477"/>
                <a:ext cx="133350" cy="133350"/>
              </a:xfrm>
              <a:prstGeom prst="arc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  <p:cxnSp>
            <p:nvCxnSpPr>
              <p:cNvPr id="32" name="直接连接符 83"/>
              <p:cNvCxnSpPr>
                <a:stCxn id="31" idx="0"/>
                <a:endCxn id="29" idx="3"/>
              </p:cNvCxnSpPr>
              <p:nvPr/>
            </p:nvCxnSpPr>
            <p:spPr>
              <a:xfrm rot="10800000">
                <a:off x="6545342" y="260969"/>
                <a:ext cx="740218" cy="1508"/>
              </a:xfrm>
              <a:prstGeom prst="line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等腰三角形 80"/>
            <p:cNvSpPr/>
            <p:nvPr/>
          </p:nvSpPr>
          <p:spPr>
            <a:xfrm rot="5400000" flipV="1">
              <a:off x="6484195" y="238110"/>
              <a:ext cx="76574" cy="45719"/>
            </a:xfrm>
            <a:prstGeom prst="triangle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Verdana" pitchFamily="34" charset="0"/>
                <a:cs typeface="Arial" pitchFamily="34" charset="0"/>
              </a:endParaRPr>
            </a:p>
          </p:txBody>
        </p:sp>
      </p:grpSp>
      <p:grpSp>
        <p:nvGrpSpPr>
          <p:cNvPr id="33" name="组合 84"/>
          <p:cNvGrpSpPr/>
          <p:nvPr/>
        </p:nvGrpSpPr>
        <p:grpSpPr>
          <a:xfrm flipH="1" flipV="1">
            <a:off x="3271014" y="2930649"/>
            <a:ext cx="77906" cy="452405"/>
            <a:chOff x="3144240" y="3173153"/>
            <a:chExt cx="77906" cy="452405"/>
          </a:xfrm>
        </p:grpSpPr>
        <p:cxnSp>
          <p:nvCxnSpPr>
            <p:cNvPr id="34" name="直接连接符 85"/>
            <p:cNvCxnSpPr/>
            <p:nvPr/>
          </p:nvCxnSpPr>
          <p:spPr>
            <a:xfrm flipH="1" flipV="1">
              <a:off x="3183196" y="3207678"/>
              <a:ext cx="0" cy="417880"/>
            </a:xfrm>
            <a:prstGeom prst="line">
              <a:avLst/>
            </a:prstGeom>
            <a:ln>
              <a:solidFill>
                <a:srgbClr val="005A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等腰三角形 86"/>
            <p:cNvSpPr/>
            <p:nvPr/>
          </p:nvSpPr>
          <p:spPr>
            <a:xfrm>
              <a:off x="3144240" y="3173153"/>
              <a:ext cx="77906" cy="46514"/>
            </a:xfrm>
            <a:prstGeom prst="triangle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Verdana" pitchFamily="34" charset="0"/>
                <a:cs typeface="Arial" pitchFamily="34" charset="0"/>
              </a:endParaRPr>
            </a:p>
          </p:txBody>
        </p:sp>
      </p:grpSp>
      <p:grpSp>
        <p:nvGrpSpPr>
          <p:cNvPr id="36" name="组合 87"/>
          <p:cNvGrpSpPr/>
          <p:nvPr/>
        </p:nvGrpSpPr>
        <p:grpSpPr>
          <a:xfrm flipH="1">
            <a:off x="3264917" y="3951241"/>
            <a:ext cx="77906" cy="1084674"/>
            <a:chOff x="3144240" y="3173153"/>
            <a:chExt cx="77906" cy="1084674"/>
          </a:xfrm>
          <a:solidFill>
            <a:srgbClr val="C0504D"/>
          </a:solidFill>
        </p:grpSpPr>
        <p:cxnSp>
          <p:nvCxnSpPr>
            <p:cNvPr id="37" name="直接连接符 88"/>
            <p:cNvCxnSpPr/>
            <p:nvPr/>
          </p:nvCxnSpPr>
          <p:spPr>
            <a:xfrm flipH="1" flipV="1">
              <a:off x="3183196" y="3207678"/>
              <a:ext cx="0" cy="1050149"/>
            </a:xfrm>
            <a:prstGeom prst="line">
              <a:avLst/>
            </a:prstGeom>
            <a:grpFill/>
            <a:ln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等腰三角形 89"/>
            <p:cNvSpPr/>
            <p:nvPr/>
          </p:nvSpPr>
          <p:spPr>
            <a:xfrm>
              <a:off x="3144240" y="3173153"/>
              <a:ext cx="77906" cy="46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39" name="矩形 14"/>
          <p:cNvSpPr/>
          <p:nvPr/>
        </p:nvSpPr>
        <p:spPr>
          <a:xfrm>
            <a:off x="1390918" y="1703356"/>
            <a:ext cx="6748530" cy="4140308"/>
          </a:xfrm>
          <a:prstGeom prst="rect">
            <a:avLst/>
          </a:prstGeom>
          <a:noFill/>
          <a:ln w="19050">
            <a:solidFill>
              <a:srgbClr val="5555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itchFamily="34" charset="0"/>
            </a:endParaRPr>
          </a:p>
        </p:txBody>
      </p:sp>
      <p:sp>
        <p:nvSpPr>
          <p:cNvPr id="40" name="矩形 90"/>
          <p:cNvSpPr/>
          <p:nvPr/>
        </p:nvSpPr>
        <p:spPr>
          <a:xfrm>
            <a:off x="8325773" y="3951240"/>
            <a:ext cx="3187940" cy="1319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latin typeface="Verdana" pitchFamily="34" charset="0"/>
                <a:ea typeface="Verdana" pitchFamily="34" charset="0"/>
              </a:rPr>
              <a:t>Improve the hospital’s level in information management</a:t>
            </a:r>
            <a:endParaRPr lang="zh-CN" altLang="en-US" sz="1400" b="1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41" name="矩形 91"/>
          <p:cNvSpPr/>
          <p:nvPr/>
        </p:nvSpPr>
        <p:spPr>
          <a:xfrm>
            <a:off x="8325773" y="2854602"/>
            <a:ext cx="3187940" cy="9189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latin typeface="Verdana" pitchFamily="34" charset="0"/>
                <a:ea typeface="Verdana" pitchFamily="34" charset="0"/>
              </a:rPr>
              <a:t>Strengthen the supervision of health care staff</a:t>
            </a:r>
            <a:endParaRPr lang="zh-CN" altLang="en-US" sz="1400" b="1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42" name="矩形 92"/>
          <p:cNvSpPr/>
          <p:nvPr/>
        </p:nvSpPr>
        <p:spPr>
          <a:xfrm>
            <a:off x="8325773" y="1957589"/>
            <a:ext cx="3187940" cy="730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latin typeface="Verdana" pitchFamily="34" charset="0"/>
                <a:ea typeface="Verdana" pitchFamily="34" charset="0"/>
              </a:rPr>
              <a:t>Optimize the monitoring procedures of critically ill patients</a:t>
            </a:r>
            <a:endParaRPr lang="zh-CN" altLang="en-US" sz="1400" b="1" dirty="0">
              <a:latin typeface="Verdana" pitchFamily="34" charset="0"/>
              <a:ea typeface="方正正黑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88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标题"/>
          <p:cNvGrpSpPr/>
          <p:nvPr/>
        </p:nvGrpSpPr>
        <p:grpSpPr>
          <a:xfrm>
            <a:off x="2129406" y="528035"/>
            <a:ext cx="6089248" cy="799949"/>
            <a:chOff x="107504" y="125219"/>
            <a:chExt cx="4175849" cy="498383"/>
          </a:xfrm>
        </p:grpSpPr>
        <p:sp>
          <p:nvSpPr>
            <p:cNvPr id="5" name="矩形 17"/>
            <p:cNvSpPr/>
            <p:nvPr/>
          </p:nvSpPr>
          <p:spPr>
            <a:xfrm>
              <a:off x="887402" y="224929"/>
              <a:ext cx="3395951" cy="2109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Management </a:t>
              </a:r>
              <a:r>
                <a:rPr lang="en-US" altLang="zh-CN" sz="1600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of the health care follow-up</a:t>
              </a:r>
              <a:endParaRPr lang="zh-CN" altLang="zh-CN" sz="1600" b="1" dirty="0">
                <a:solidFill>
                  <a:srgbClr val="555555"/>
                </a:solidFill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7504" y="125219"/>
              <a:ext cx="126684" cy="402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600" dirty="0">
                <a:solidFill>
                  <a:srgbClr val="555555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891972" y="470202"/>
              <a:ext cx="126684" cy="153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zh-CN" sz="10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</p:grpSp>
      <p:sp>
        <p:nvSpPr>
          <p:cNvPr id="9" name="矩形 14"/>
          <p:cNvSpPr/>
          <p:nvPr/>
        </p:nvSpPr>
        <p:spPr>
          <a:xfrm>
            <a:off x="2129406" y="2385013"/>
            <a:ext cx="5088671" cy="3816424"/>
          </a:xfrm>
          <a:prstGeom prst="rect">
            <a:avLst/>
          </a:prstGeom>
          <a:noFill/>
          <a:ln w="19050">
            <a:solidFill>
              <a:srgbClr val="5555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Verdana" pitchFamily="34" charset="0"/>
            </a:endParaRPr>
          </a:p>
        </p:txBody>
      </p:sp>
      <p:sp>
        <p:nvSpPr>
          <p:cNvPr id="10" name="矩形 90"/>
          <p:cNvSpPr/>
          <p:nvPr/>
        </p:nvSpPr>
        <p:spPr>
          <a:xfrm>
            <a:off x="7722133" y="3746252"/>
            <a:ext cx="2265635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>
                <a:latin typeface="Verdana" pitchFamily="34" charset="0"/>
                <a:ea typeface="Verdana" pitchFamily="34" charset="0"/>
              </a:rPr>
              <a:t>Collect more cases for clinical application</a:t>
            </a:r>
            <a:endParaRPr lang="zh-CN" altLang="en-US" sz="13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11" name="矩形 91"/>
          <p:cNvSpPr/>
          <p:nvPr/>
        </p:nvSpPr>
        <p:spPr>
          <a:xfrm>
            <a:off x="7722133" y="3063140"/>
            <a:ext cx="2265635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Verdana" pitchFamily="34" charset="0"/>
                <a:ea typeface="Verdana" pitchFamily="34" charset="0"/>
              </a:rPr>
              <a:t>Improve the quality of treatment and recovery records</a:t>
            </a:r>
            <a:endParaRPr lang="zh-CN" altLang="en-US" sz="12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12" name="矩形 92"/>
          <p:cNvSpPr/>
          <p:nvPr/>
        </p:nvSpPr>
        <p:spPr>
          <a:xfrm>
            <a:off x="7722133" y="2380028"/>
            <a:ext cx="2265635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Verdana" pitchFamily="34" charset="0"/>
                <a:ea typeface="Verdana" pitchFamily="34" charset="0"/>
              </a:rPr>
              <a:t>Improve follow-up system</a:t>
            </a:r>
            <a:endParaRPr lang="zh-CN" altLang="en-US" sz="14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13" name="矩形 41"/>
          <p:cNvSpPr/>
          <p:nvPr/>
        </p:nvSpPr>
        <p:spPr>
          <a:xfrm>
            <a:off x="7717891" y="4429364"/>
            <a:ext cx="2265635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Verdana" pitchFamily="34" charset="0"/>
                <a:ea typeface="Verdana" pitchFamily="34" charset="0"/>
              </a:rPr>
              <a:t>Increase brand awareness of the hospital</a:t>
            </a:r>
            <a:endParaRPr lang="zh-CN" altLang="en-US" sz="1200" dirty="0">
              <a:latin typeface="Verdana" pitchFamily="34" charset="0"/>
              <a:ea typeface="方正正黑简体" pitchFamily="2" charset="-122"/>
            </a:endParaRPr>
          </a:p>
        </p:txBody>
      </p:sp>
      <p:grpSp>
        <p:nvGrpSpPr>
          <p:cNvPr id="14" name="组合 12"/>
          <p:cNvGrpSpPr/>
          <p:nvPr/>
        </p:nvGrpSpPr>
        <p:grpSpPr>
          <a:xfrm>
            <a:off x="2279735" y="2539310"/>
            <a:ext cx="4857784" cy="3500462"/>
            <a:chOff x="932978" y="1369825"/>
            <a:chExt cx="3915647" cy="3208608"/>
          </a:xfrm>
        </p:grpSpPr>
        <p:grpSp>
          <p:nvGrpSpPr>
            <p:cNvPr id="15" name="组合 29"/>
            <p:cNvGrpSpPr/>
            <p:nvPr/>
          </p:nvGrpSpPr>
          <p:grpSpPr>
            <a:xfrm rot="10800000" flipH="1" flipV="1">
              <a:off x="3975255" y="3356510"/>
              <a:ext cx="77906" cy="589525"/>
              <a:chOff x="3144240" y="3173153"/>
              <a:chExt cx="77906" cy="589525"/>
            </a:xfrm>
          </p:grpSpPr>
          <p:cxnSp>
            <p:nvCxnSpPr>
              <p:cNvPr id="33" name="直接连接符 75"/>
              <p:cNvCxnSpPr/>
              <p:nvPr/>
            </p:nvCxnSpPr>
            <p:spPr>
              <a:xfrm rot="10800000">
                <a:off x="3183196" y="3207679"/>
                <a:ext cx="1" cy="554999"/>
              </a:xfrm>
              <a:prstGeom prst="line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等腰三角形 76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005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圆角矩形 30"/>
            <p:cNvSpPr/>
            <p:nvPr/>
          </p:nvSpPr>
          <p:spPr>
            <a:xfrm>
              <a:off x="936430" y="2139980"/>
              <a:ext cx="1619346" cy="671146"/>
            </a:xfrm>
            <a:prstGeom prst="roundRect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Doctors make different plans of health care follow-up to different patients</a:t>
              </a:r>
              <a:endParaRPr lang="zh-CN" altLang="en-US" sz="1100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grpSp>
          <p:nvGrpSpPr>
            <p:cNvPr id="17" name="组合 36"/>
            <p:cNvGrpSpPr/>
            <p:nvPr/>
          </p:nvGrpSpPr>
          <p:grpSpPr>
            <a:xfrm rot="10800000">
              <a:off x="1744575" y="3829050"/>
              <a:ext cx="1431268" cy="497306"/>
              <a:chOff x="5517339" y="222682"/>
              <a:chExt cx="1431268" cy="497306"/>
            </a:xfrm>
          </p:grpSpPr>
          <p:grpSp>
            <p:nvGrpSpPr>
              <p:cNvPr id="28" name="组合 68"/>
              <p:cNvGrpSpPr/>
              <p:nvPr/>
            </p:nvGrpSpPr>
            <p:grpSpPr>
              <a:xfrm>
                <a:off x="5563058" y="260968"/>
                <a:ext cx="1385549" cy="459020"/>
                <a:chOff x="5563058" y="260968"/>
                <a:chExt cx="1385549" cy="459020"/>
              </a:xfrm>
            </p:grpSpPr>
            <p:cxnSp>
              <p:nvCxnSpPr>
                <p:cNvPr id="30" name="直接连接符 70"/>
                <p:cNvCxnSpPr>
                  <a:endCxn id="31" idx="2"/>
                </p:cNvCxnSpPr>
                <p:nvPr/>
              </p:nvCxnSpPr>
              <p:spPr>
                <a:xfrm rot="10800000">
                  <a:off x="6948607" y="329153"/>
                  <a:ext cx="0" cy="390835"/>
                </a:xfrm>
                <a:prstGeom prst="line">
                  <a:avLst/>
                </a:prstGeom>
                <a:ln>
                  <a:solidFill>
                    <a:srgbClr val="005A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弧形 71"/>
                <p:cNvSpPr/>
                <p:nvPr/>
              </p:nvSpPr>
              <p:spPr>
                <a:xfrm rot="10800000" flipH="1" flipV="1">
                  <a:off x="6815257" y="262478"/>
                  <a:ext cx="133350" cy="133350"/>
                </a:xfrm>
                <a:prstGeom prst="arc">
                  <a:avLst/>
                </a:prstGeom>
                <a:ln>
                  <a:solidFill>
                    <a:srgbClr val="005A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Verdana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2" name="直接连接符 72"/>
                <p:cNvCxnSpPr>
                  <a:stCxn id="31" idx="0"/>
                  <a:endCxn id="29" idx="3"/>
                </p:cNvCxnSpPr>
                <p:nvPr/>
              </p:nvCxnSpPr>
              <p:spPr>
                <a:xfrm rot="10800000">
                  <a:off x="5563058" y="260968"/>
                  <a:ext cx="1318874" cy="1510"/>
                </a:xfrm>
                <a:prstGeom prst="line">
                  <a:avLst/>
                </a:prstGeom>
                <a:ln>
                  <a:solidFill>
                    <a:srgbClr val="005A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等腰三角形 69"/>
              <p:cNvSpPr/>
              <p:nvPr/>
            </p:nvSpPr>
            <p:spPr>
              <a:xfrm rot="5400000" flipV="1">
                <a:off x="5501912" y="238109"/>
                <a:ext cx="76574" cy="45719"/>
              </a:xfrm>
              <a:prstGeom prst="triangle">
                <a:avLst/>
              </a:prstGeom>
              <a:solidFill>
                <a:srgbClr val="005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圆角矩形 38"/>
            <p:cNvSpPr/>
            <p:nvPr/>
          </p:nvSpPr>
          <p:spPr>
            <a:xfrm>
              <a:off x="932978" y="1369825"/>
              <a:ext cx="1622798" cy="432048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Patients leave hospital</a:t>
              </a:r>
              <a:endParaRPr lang="zh-CN" altLang="en-US" sz="1200" b="1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sp>
          <p:nvSpPr>
            <p:cNvPr id="19" name="圆角矩形 46"/>
            <p:cNvSpPr/>
            <p:nvPr/>
          </p:nvSpPr>
          <p:spPr>
            <a:xfrm>
              <a:off x="933371" y="3244182"/>
              <a:ext cx="1622405" cy="679433"/>
            </a:xfrm>
            <a:prstGeom prst="roundRect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The system automatically arrange medical personnel to perform follow-up tasks</a:t>
              </a:r>
              <a:endParaRPr lang="zh-CN" altLang="en-US" sz="1000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sp>
          <p:nvSpPr>
            <p:cNvPr id="20" name="圆角矩形 77"/>
            <p:cNvSpPr/>
            <p:nvPr/>
          </p:nvSpPr>
          <p:spPr>
            <a:xfrm>
              <a:off x="3179792" y="3961112"/>
              <a:ext cx="1668833" cy="617321"/>
            </a:xfrm>
            <a:prstGeom prst="roundRect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Communicate with patients by messages or calls</a:t>
              </a:r>
              <a:endParaRPr lang="zh-CN" altLang="en-US" sz="1200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grpSp>
          <p:nvGrpSpPr>
            <p:cNvPr id="21" name="组合 84"/>
            <p:cNvGrpSpPr/>
            <p:nvPr/>
          </p:nvGrpSpPr>
          <p:grpSpPr>
            <a:xfrm flipH="1" flipV="1">
              <a:off x="1705424" y="1809839"/>
              <a:ext cx="77906" cy="330602"/>
              <a:chOff x="3144240" y="3173153"/>
              <a:chExt cx="77906" cy="330602"/>
            </a:xfrm>
          </p:grpSpPr>
          <p:cxnSp>
            <p:nvCxnSpPr>
              <p:cNvPr id="26" name="直接连接符 85"/>
              <p:cNvCxnSpPr/>
              <p:nvPr/>
            </p:nvCxnSpPr>
            <p:spPr>
              <a:xfrm flipH="1" flipV="1">
                <a:off x="3183196" y="3207678"/>
                <a:ext cx="0" cy="296077"/>
              </a:xfrm>
              <a:prstGeom prst="line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等腰三角形 86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005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组合 47"/>
            <p:cNvGrpSpPr/>
            <p:nvPr/>
          </p:nvGrpSpPr>
          <p:grpSpPr>
            <a:xfrm flipH="1" flipV="1">
              <a:off x="1705424" y="2811126"/>
              <a:ext cx="77906" cy="416934"/>
              <a:chOff x="3144240" y="3173153"/>
              <a:chExt cx="77906" cy="416934"/>
            </a:xfrm>
          </p:grpSpPr>
          <p:cxnSp>
            <p:nvCxnSpPr>
              <p:cNvPr id="24" name="直接连接符 48"/>
              <p:cNvCxnSpPr>
                <a:stCxn id="16" idx="2"/>
              </p:cNvCxnSpPr>
              <p:nvPr/>
            </p:nvCxnSpPr>
            <p:spPr>
              <a:xfrm flipV="1">
                <a:off x="3181467" y="3207678"/>
                <a:ext cx="1729" cy="382409"/>
              </a:xfrm>
              <a:prstGeom prst="line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等腰三角形 49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005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圆角矩形 55"/>
            <p:cNvSpPr/>
            <p:nvPr/>
          </p:nvSpPr>
          <p:spPr>
            <a:xfrm>
              <a:off x="3179313" y="2744943"/>
              <a:ext cx="1622798" cy="611567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Automatically generate follow-up report</a:t>
              </a:r>
              <a:endParaRPr lang="zh-CN" altLang="en-US" sz="1200" b="1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98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标题"/>
          <p:cNvGrpSpPr/>
          <p:nvPr/>
        </p:nvGrpSpPr>
        <p:grpSpPr>
          <a:xfrm>
            <a:off x="2081913" y="837127"/>
            <a:ext cx="6317754" cy="621419"/>
            <a:chOff x="887402" y="224929"/>
            <a:chExt cx="4635508" cy="406231"/>
          </a:xfrm>
        </p:grpSpPr>
        <p:sp>
          <p:nvSpPr>
            <p:cNvPr id="5" name="矩形 17"/>
            <p:cNvSpPr/>
            <p:nvPr/>
          </p:nvSpPr>
          <p:spPr>
            <a:xfrm>
              <a:off x="887402" y="224929"/>
              <a:ext cx="4635508" cy="221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Management </a:t>
              </a:r>
              <a:r>
                <a:rPr lang="en-US" altLang="zh-CN" sz="1600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of meal ordering (expanded function)</a:t>
              </a:r>
              <a:endParaRPr lang="zh-CN" altLang="zh-CN" sz="1600" b="1" dirty="0">
                <a:solidFill>
                  <a:srgbClr val="555555"/>
                </a:solidFill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891972" y="470202"/>
              <a:ext cx="135542" cy="1609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zh-CN" sz="10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</p:grpSp>
      <p:sp>
        <p:nvSpPr>
          <p:cNvPr id="9" name="矩形 91"/>
          <p:cNvSpPr/>
          <p:nvPr/>
        </p:nvSpPr>
        <p:spPr>
          <a:xfrm>
            <a:off x="8355545" y="2829998"/>
            <a:ext cx="2265635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Verdana" pitchFamily="34" charset="0"/>
                <a:ea typeface="Verdana" pitchFamily="34" charset="0"/>
              </a:rPr>
              <a:t>Track of nutritious meals</a:t>
            </a:r>
            <a:endParaRPr lang="zh-CN" altLang="en-US" sz="14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10" name="矩形 92"/>
          <p:cNvSpPr/>
          <p:nvPr/>
        </p:nvSpPr>
        <p:spPr>
          <a:xfrm>
            <a:off x="8355545" y="2146886"/>
            <a:ext cx="2265635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Verdana" pitchFamily="34" charset="0"/>
                <a:ea typeface="Verdana" pitchFamily="34" charset="0"/>
              </a:rPr>
              <a:t>Human services</a:t>
            </a:r>
            <a:endParaRPr lang="zh-CN" altLang="en-US" sz="1400" dirty="0">
              <a:latin typeface="Verdana" pitchFamily="34" charset="0"/>
              <a:ea typeface="方正正黑简体" pitchFamily="2" charset="-122"/>
            </a:endParaRPr>
          </a:p>
        </p:txBody>
      </p:sp>
      <p:grpSp>
        <p:nvGrpSpPr>
          <p:cNvPr id="11" name="组合 1"/>
          <p:cNvGrpSpPr/>
          <p:nvPr/>
        </p:nvGrpSpPr>
        <p:grpSpPr>
          <a:xfrm>
            <a:off x="3000705" y="2079314"/>
            <a:ext cx="1700923" cy="3672408"/>
            <a:chOff x="873344" y="987574"/>
            <a:chExt cx="1700923" cy="3672408"/>
          </a:xfrm>
        </p:grpSpPr>
        <p:pic>
          <p:nvPicPr>
            <p:cNvPr id="12" name="Picture 2" descr="D:\素材资料\图片素材\图片库\产品图片\手持机（工业拍摄）\1@工业拍摄\20150630@C4050+C4000褪底+创意场景\TIF（褪底）\guge25319-EN-6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44" y="987574"/>
              <a:ext cx="1700923" cy="367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9867" y="1478597"/>
              <a:ext cx="1069385" cy="1767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组合 35"/>
          <p:cNvGrpSpPr/>
          <p:nvPr/>
        </p:nvGrpSpPr>
        <p:grpSpPr>
          <a:xfrm>
            <a:off x="5473220" y="2079314"/>
            <a:ext cx="1700923" cy="3672408"/>
            <a:chOff x="566821" y="987574"/>
            <a:chExt cx="1700923" cy="3672408"/>
          </a:xfrm>
        </p:grpSpPr>
        <p:pic>
          <p:nvPicPr>
            <p:cNvPr id="15" name="Picture 2" descr="D:\素材资料\图片素材\图片库\产品图片\手持机（工业拍摄）\1@工业拍摄\20150630@C4050+C4000褪底+创意场景\TIF（褪底）\guge25319-EN-6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21" y="987574"/>
              <a:ext cx="1700923" cy="367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3344" y="1478597"/>
              <a:ext cx="1069385" cy="1767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矩形 40"/>
          <p:cNvSpPr/>
          <p:nvPr/>
        </p:nvSpPr>
        <p:spPr>
          <a:xfrm>
            <a:off x="2801013" y="5306564"/>
            <a:ext cx="2081814" cy="517165"/>
          </a:xfrm>
          <a:prstGeom prst="rect">
            <a:avLst/>
          </a:prstGeom>
          <a:solidFill>
            <a:srgbClr val="005A9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Verdana" pitchFamily="34" charset="0"/>
                <a:ea typeface="Verdana" pitchFamily="34" charset="0"/>
              </a:rPr>
              <a:t>Nurses help patient order meals</a:t>
            </a:r>
            <a:endParaRPr lang="zh-CN" altLang="en-US" sz="12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18" name="矩形 42"/>
          <p:cNvSpPr/>
          <p:nvPr/>
        </p:nvSpPr>
        <p:spPr>
          <a:xfrm>
            <a:off x="5303407" y="5306564"/>
            <a:ext cx="2081814" cy="517165"/>
          </a:xfrm>
          <a:prstGeom prst="rect">
            <a:avLst/>
          </a:prstGeom>
          <a:solidFill>
            <a:srgbClr val="005A9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Verdana" pitchFamily="34" charset="0"/>
                <a:ea typeface="Verdana" pitchFamily="34" charset="0"/>
              </a:rPr>
              <a:t>The restaurant collects information of ordered meals</a:t>
            </a:r>
            <a:endParaRPr lang="zh-CN" altLang="en-US" sz="1100" dirty="0">
              <a:latin typeface="Verdana" pitchFamily="34" charset="0"/>
              <a:ea typeface="方正正黑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98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标题"/>
          <p:cNvGrpSpPr/>
          <p:nvPr/>
        </p:nvGrpSpPr>
        <p:grpSpPr>
          <a:xfrm>
            <a:off x="2136454" y="824248"/>
            <a:ext cx="4499949" cy="582115"/>
            <a:chOff x="887402" y="224929"/>
            <a:chExt cx="3336874" cy="491494"/>
          </a:xfrm>
        </p:grpSpPr>
        <p:sp>
          <p:nvSpPr>
            <p:cNvPr id="5" name="矩形 17"/>
            <p:cNvSpPr/>
            <p:nvPr/>
          </p:nvSpPr>
          <p:spPr>
            <a:xfrm>
              <a:off x="887402" y="224929"/>
              <a:ext cx="3336874" cy="2858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555555"/>
                  </a:solidFill>
                  <a:latin typeface="Arial" pitchFamily="34" charset="0"/>
                  <a:ea typeface="方正正黑简体" pitchFamily="2" charset="-122"/>
                  <a:cs typeface="Arial" pitchFamily="34" charset="0"/>
                </a:rPr>
                <a:t>Management </a:t>
              </a:r>
              <a:r>
                <a:rPr lang="en-US" altLang="zh-CN" sz="1600" b="1" dirty="0">
                  <a:solidFill>
                    <a:srgbClr val="555555"/>
                  </a:solidFill>
                  <a:latin typeface="Arial" pitchFamily="34" charset="0"/>
                  <a:ea typeface="方正正黑简体" pitchFamily="2" charset="-122"/>
                  <a:cs typeface="Arial" pitchFamily="34" charset="0"/>
                </a:rPr>
                <a:t>of the medical waste (optional)</a:t>
              </a:r>
              <a:endParaRPr lang="zh-CN" altLang="zh-CN" sz="1600" b="1" dirty="0">
                <a:solidFill>
                  <a:srgbClr val="555555"/>
                </a:solidFill>
                <a:latin typeface="Arial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891972" y="47020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zh-CN" sz="1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</p:grpSp>
      <p:pic>
        <p:nvPicPr>
          <p:cNvPr id="9" name="Picture 3" descr="C:\Users\Administrator\Desktop\201206141301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09" y="2736159"/>
            <a:ext cx="414600" cy="30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素材资料\图片素材\图片库\产品图片\手持机（工业拍摄）\1@工业拍摄\20150630@C4050+C4000褪底+创意场景\TIF（褪底）\guge25369-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01" y="2259338"/>
            <a:ext cx="994340" cy="99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21"/>
          <p:cNvSpPr/>
          <p:nvPr/>
        </p:nvSpPr>
        <p:spPr>
          <a:xfrm>
            <a:off x="2482329" y="3253678"/>
            <a:ext cx="1152128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rgbClr val="005A9B"/>
                </a:solidFill>
                <a:latin typeface="方正正黑简体" pitchFamily="2" charset="-122"/>
                <a:ea typeface="方正正黑简体" pitchFamily="2" charset="-122"/>
              </a:rPr>
              <a:t>PDA scan</a:t>
            </a:r>
          </a:p>
          <a:p>
            <a:pPr algn="ctr"/>
            <a:r>
              <a:rPr lang="en-US" altLang="zh-CN" sz="1000" dirty="0">
                <a:solidFill>
                  <a:srgbClr val="005A9B"/>
                </a:solidFill>
                <a:latin typeface="方正正黑简体" pitchFamily="2" charset="-122"/>
                <a:ea typeface="方正正黑简体" pitchFamily="2" charset="-122"/>
              </a:rPr>
              <a:t>RFID tag</a:t>
            </a:r>
            <a:endParaRPr lang="zh-CN" altLang="en-US" sz="1000" dirty="0">
              <a:solidFill>
                <a:srgbClr val="005A9B"/>
              </a:solidFill>
              <a:latin typeface="方正正黑简体" pitchFamily="2" charset="-122"/>
              <a:ea typeface="方正正黑简体" pitchFamily="2" charset="-122"/>
            </a:endParaRPr>
          </a:p>
        </p:txBody>
      </p:sp>
      <p:sp>
        <p:nvSpPr>
          <p:cNvPr id="12" name="右箭头 3"/>
          <p:cNvSpPr/>
          <p:nvPr/>
        </p:nvSpPr>
        <p:spPr>
          <a:xfrm>
            <a:off x="3992090" y="2639411"/>
            <a:ext cx="556766" cy="303531"/>
          </a:xfrm>
          <a:prstGeom prst="rightArrow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22"/>
          <p:cNvSpPr/>
          <p:nvPr/>
        </p:nvSpPr>
        <p:spPr>
          <a:xfrm>
            <a:off x="4642569" y="3325685"/>
            <a:ext cx="2160240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rgbClr val="005A9B"/>
                </a:solidFill>
                <a:latin typeface="方正正黑简体" pitchFamily="2" charset="-122"/>
                <a:ea typeface="方正正黑简体" pitchFamily="2" charset="-122"/>
              </a:rPr>
              <a:t>Medical Waste Management Center</a:t>
            </a:r>
            <a:endParaRPr lang="zh-CN" altLang="en-US" sz="1000" dirty="0">
              <a:solidFill>
                <a:srgbClr val="005A9B"/>
              </a:solidFill>
              <a:latin typeface="方正正黑简体" pitchFamily="2" charset="-122"/>
              <a:ea typeface="方正正黑简体" pitchFamily="2" charset="-122"/>
            </a:endParaRPr>
          </a:p>
        </p:txBody>
      </p:sp>
      <p:sp>
        <p:nvSpPr>
          <p:cNvPr id="14" name="矩形 24"/>
          <p:cNvSpPr/>
          <p:nvPr/>
        </p:nvSpPr>
        <p:spPr>
          <a:xfrm>
            <a:off x="7607002" y="3399973"/>
            <a:ext cx="1643074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rgbClr val="005A9B"/>
                </a:solidFill>
                <a:latin typeface="方正正黑简体" pitchFamily="2" charset="-122"/>
                <a:ea typeface="方正正黑简体" pitchFamily="2" charset="-122"/>
              </a:rPr>
              <a:t>PDA conforms the reaching of the medical waste</a:t>
            </a:r>
            <a:endParaRPr lang="zh-CN" altLang="en-US" sz="1000" dirty="0">
              <a:solidFill>
                <a:srgbClr val="005A9B"/>
              </a:solidFill>
              <a:latin typeface="方正正黑简体" pitchFamily="2" charset="-122"/>
              <a:ea typeface="方正正黑简体" pitchFamily="2" charset="-122"/>
            </a:endParaRPr>
          </a:p>
        </p:txBody>
      </p:sp>
      <p:sp>
        <p:nvSpPr>
          <p:cNvPr id="15" name="矩形 27"/>
          <p:cNvSpPr/>
          <p:nvPr/>
        </p:nvSpPr>
        <p:spPr>
          <a:xfrm>
            <a:off x="2148644" y="5485926"/>
            <a:ext cx="1819498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rgbClr val="005A9B"/>
                </a:solidFill>
                <a:latin typeface="方正正黑简体" pitchFamily="2" charset="-122"/>
                <a:ea typeface="方正正黑简体" pitchFamily="2" charset="-122"/>
              </a:rPr>
              <a:t>Medical waste center of the hospital</a:t>
            </a:r>
            <a:endParaRPr lang="zh-CN" altLang="en-US" sz="1000" dirty="0">
              <a:solidFill>
                <a:srgbClr val="005A9B"/>
              </a:solidFill>
              <a:latin typeface="方正正黑简体" pitchFamily="2" charset="-122"/>
              <a:ea typeface="方正正黑简体" pitchFamily="2" charset="-122"/>
            </a:endParaRPr>
          </a:p>
        </p:txBody>
      </p:sp>
      <p:sp>
        <p:nvSpPr>
          <p:cNvPr id="16" name="矩形 29"/>
          <p:cNvSpPr/>
          <p:nvPr/>
        </p:nvSpPr>
        <p:spPr>
          <a:xfrm>
            <a:off x="7299797" y="5485926"/>
            <a:ext cx="2160240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rgbClr val="005A9B"/>
                </a:solidFill>
                <a:latin typeface="方正正黑简体" pitchFamily="2" charset="-122"/>
                <a:ea typeface="方正正黑简体" pitchFamily="2" charset="-122"/>
              </a:rPr>
              <a:t>Medical waste processing center</a:t>
            </a:r>
            <a:endParaRPr lang="zh-CN" altLang="en-US" sz="1000" dirty="0">
              <a:solidFill>
                <a:srgbClr val="005A9B"/>
              </a:solidFill>
              <a:latin typeface="方正正黑简体" pitchFamily="2" charset="-122"/>
              <a:ea typeface="方正正黑简体" pitchFamily="2" charset="-122"/>
            </a:endParaRPr>
          </a:p>
        </p:txBody>
      </p:sp>
      <p:sp>
        <p:nvSpPr>
          <p:cNvPr id="17" name="右箭头 31"/>
          <p:cNvSpPr/>
          <p:nvPr/>
        </p:nvSpPr>
        <p:spPr>
          <a:xfrm>
            <a:off x="4107643" y="4720212"/>
            <a:ext cx="541442" cy="29517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32"/>
          <p:cNvSpPr/>
          <p:nvPr/>
        </p:nvSpPr>
        <p:spPr>
          <a:xfrm>
            <a:off x="6781171" y="4720212"/>
            <a:ext cx="550147" cy="29992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36"/>
          <p:cNvSpPr/>
          <p:nvPr/>
        </p:nvSpPr>
        <p:spPr>
          <a:xfrm>
            <a:off x="4678044" y="5485926"/>
            <a:ext cx="2071702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rgbClr val="005A9B"/>
                </a:solidFill>
                <a:latin typeface="方正正黑简体" pitchFamily="2" charset="-122"/>
                <a:ea typeface="方正正黑简体" pitchFamily="2" charset="-122"/>
              </a:rPr>
              <a:t>Transporter for the medical waste</a:t>
            </a:r>
            <a:endParaRPr lang="zh-CN" altLang="en-US" sz="1000" dirty="0">
              <a:solidFill>
                <a:srgbClr val="005A9B"/>
              </a:solidFill>
              <a:latin typeface="方正正黑简体" pitchFamily="2" charset="-122"/>
              <a:ea typeface="方正正黑简体" pitchFamily="2" charset="-122"/>
            </a:endParaRPr>
          </a:p>
        </p:txBody>
      </p:sp>
      <p:sp>
        <p:nvSpPr>
          <p:cNvPr id="20" name="右箭头 41"/>
          <p:cNvSpPr/>
          <p:nvPr/>
        </p:nvSpPr>
        <p:spPr>
          <a:xfrm rot="5400000" flipH="1">
            <a:off x="5506664" y="3822339"/>
            <a:ext cx="432048" cy="302835"/>
          </a:xfrm>
          <a:prstGeom prst="rightArrow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4" descr="C:\Users\Administrator\Desktop\20121019105843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30" y="4333797"/>
            <a:ext cx="1501517" cy="1126138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istrator\Desktop\HIMNPY248cfiqrs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"/>
          <a:stretch/>
        </p:blipFill>
        <p:spPr bwMode="auto">
          <a:xfrm>
            <a:off x="7594897" y="4333797"/>
            <a:ext cx="1570040" cy="1126138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634" y="4333797"/>
            <a:ext cx="1501517" cy="1126137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右箭头 44"/>
          <p:cNvSpPr/>
          <p:nvPr/>
        </p:nvSpPr>
        <p:spPr>
          <a:xfrm rot="5400000" flipH="1">
            <a:off x="8163892" y="3822339"/>
            <a:ext cx="432048" cy="302835"/>
          </a:xfrm>
          <a:prstGeom prst="rightArrow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1929" y="2292674"/>
            <a:ext cx="1501517" cy="997007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右箭头 47"/>
          <p:cNvSpPr/>
          <p:nvPr/>
        </p:nvSpPr>
        <p:spPr>
          <a:xfrm flipH="1">
            <a:off x="6877822" y="2653025"/>
            <a:ext cx="531794" cy="289917"/>
          </a:xfrm>
          <a:prstGeom prst="rightArrow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Picture 7" descr="D:\素材资料\图片素材\图片库\产品图片\手持机（工业拍摄）\1@工业拍摄\20150630@C4050+C4000褪底+创意场景\TIF（褪底）\guge25416-1-5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21" y="2210321"/>
            <a:ext cx="1092372" cy="109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4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 txBox="1">
            <a:spLocks/>
          </p:cNvSpPr>
          <p:nvPr/>
        </p:nvSpPr>
        <p:spPr>
          <a:xfrm>
            <a:off x="315943" y="695918"/>
            <a:ext cx="11573814" cy="2641600"/>
          </a:xfrm>
          <a:prstGeom prst="rect">
            <a:avLst/>
          </a:prstGeom>
        </p:spPr>
      </p:sp>
      <p:sp>
        <p:nvSpPr>
          <p:cNvPr id="8" name="Rectangle 7"/>
          <p:cNvSpPr/>
          <p:nvPr/>
        </p:nvSpPr>
        <p:spPr>
          <a:xfrm>
            <a:off x="1013136" y="1817381"/>
            <a:ext cx="10446327" cy="403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zh-CN" sz="2400" b="1" dirty="0">
                <a:latin typeface="Verdana" pitchFamily="34" charset="0"/>
                <a:ea typeface="Verdana" pitchFamily="34" charset="0"/>
              </a:rPr>
              <a:t>B</a:t>
            </a:r>
            <a:r>
              <a:rPr lang="en-US" altLang="zh-CN" sz="2400" b="1" dirty="0" smtClean="0">
                <a:latin typeface="Verdana" pitchFamily="34" charset="0"/>
                <a:ea typeface="Verdana" pitchFamily="34" charset="0"/>
              </a:rPr>
              <a:t>uild </a:t>
            </a:r>
            <a:r>
              <a:rPr lang="en-US" altLang="zh-CN" sz="2400" b="1" dirty="0">
                <a:latin typeface="Verdana" pitchFamily="34" charset="0"/>
                <a:ea typeface="Verdana" pitchFamily="34" charset="0"/>
              </a:rPr>
              <a:t>first-class modern digital hospital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zh-CN" sz="2400" b="1" dirty="0">
                <a:latin typeface="Verdana" pitchFamily="34" charset="0"/>
                <a:ea typeface="Verdana" pitchFamily="34" charset="0"/>
              </a:rPr>
              <a:t>Adopt advanced medical technology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zh-CN" sz="2400" b="1" dirty="0">
                <a:latin typeface="Verdana" pitchFamily="34" charset="0"/>
                <a:ea typeface="Verdana" pitchFamily="34" charset="0"/>
              </a:rPr>
              <a:t>Improve the working efficiency of health care staff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zh-CN" sz="2400" b="1" dirty="0">
                <a:latin typeface="Verdana" pitchFamily="34" charset="0"/>
                <a:ea typeface="Verdana" pitchFamily="34" charset="0"/>
              </a:rPr>
              <a:t>Reduce labor intensity of health care staff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zh-CN" sz="2400" b="1" dirty="0">
                <a:latin typeface="Verdana" pitchFamily="34" charset="0"/>
                <a:ea typeface="Verdana" pitchFamily="34" charset="0"/>
              </a:rPr>
              <a:t>Improve the utilization of hospital resources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zh-CN" sz="2400" b="1" dirty="0">
                <a:latin typeface="Verdana" pitchFamily="34" charset="0"/>
                <a:ea typeface="Verdana" pitchFamily="34" charset="0"/>
              </a:rPr>
              <a:t>Serve more patients, ease the financial burden of the patients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zh-CN" sz="2400" b="1" dirty="0">
                <a:latin typeface="Verdana" pitchFamily="34" charset="0"/>
                <a:ea typeface="Verdana" pitchFamily="34" charset="0"/>
              </a:rPr>
              <a:t>Increase hospital benefit, lay a solid foundation for a better and faster development of the hospital</a:t>
            </a:r>
            <a:endParaRPr lang="zh-CN" altLang="en-US" sz="2400" b="1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4856" y="695917"/>
            <a:ext cx="60788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Overall Solution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901261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标题"/>
          <p:cNvGrpSpPr/>
          <p:nvPr/>
        </p:nvGrpSpPr>
        <p:grpSpPr>
          <a:xfrm>
            <a:off x="2801083" y="629456"/>
            <a:ext cx="5516254" cy="830997"/>
            <a:chOff x="887402" y="224929"/>
            <a:chExt cx="4135465" cy="815326"/>
          </a:xfrm>
        </p:grpSpPr>
        <p:sp>
          <p:nvSpPr>
            <p:cNvPr id="5" name="矩形 17"/>
            <p:cNvSpPr/>
            <p:nvPr/>
          </p:nvSpPr>
          <p:spPr>
            <a:xfrm>
              <a:off x="887402" y="224929"/>
              <a:ext cx="4135465" cy="815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Hardware architecture scheme</a:t>
              </a:r>
            </a:p>
            <a:p>
              <a:endParaRPr lang="zh-CN" altLang="zh-CN" sz="2400" b="1" dirty="0">
                <a:solidFill>
                  <a:srgbClr val="555555"/>
                </a:solidFill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891972" y="470202"/>
              <a:ext cx="138490" cy="2415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zh-CN" sz="10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24" y="2147898"/>
            <a:ext cx="5692462" cy="40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7217023" y="3874162"/>
            <a:ext cx="2444030" cy="504056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Verdana" pitchFamily="34" charset="0"/>
                <a:ea typeface="Verdana" pitchFamily="34" charset="0"/>
              </a:rPr>
              <a:t>Portable device, easy to carry</a:t>
            </a:r>
            <a:endParaRPr lang="zh-CN" altLang="en-US" sz="12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17023" y="3191050"/>
            <a:ext cx="2444030" cy="504056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Verdana" pitchFamily="34" charset="0"/>
                <a:ea typeface="Verdana" pitchFamily="34" charset="0"/>
              </a:rPr>
              <a:t>Flexible deployment with low cost</a:t>
            </a:r>
            <a:endParaRPr lang="zh-CN" altLang="en-US" sz="12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17023" y="2507938"/>
            <a:ext cx="2444030" cy="504056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Verdana" pitchFamily="34" charset="0"/>
                <a:ea typeface="Verdana" pitchFamily="34" charset="0"/>
              </a:rPr>
              <a:t>Seamless compatibility with the original systems</a:t>
            </a:r>
            <a:endParaRPr lang="zh-CN" altLang="en-US" sz="12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12781" y="4557274"/>
            <a:ext cx="2444030" cy="504056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Verdana" pitchFamily="34" charset="0"/>
                <a:ea typeface="Verdana" pitchFamily="34" charset="0"/>
              </a:rPr>
              <a:t>Android system, easy to use</a:t>
            </a:r>
            <a:endParaRPr lang="zh-CN" altLang="en-US" sz="12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12781" y="5248678"/>
            <a:ext cx="2444030" cy="698544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latin typeface="Verdana" pitchFamily="34" charset="0"/>
                <a:ea typeface="Verdana" pitchFamily="34" charset="0"/>
              </a:rPr>
              <a:t>Integrate functions of scanning RFID of one-dimension and two-dimension, WIFI, camera and 4G network</a:t>
            </a:r>
            <a:endParaRPr lang="zh-CN" altLang="en-US" sz="1000" dirty="0"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8183" y="3018264"/>
            <a:ext cx="14287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itchFamily="34" charset="0"/>
                <a:ea typeface="Verdana" pitchFamily="34" charset="0"/>
              </a:rPr>
              <a:t>Traditional PC workstation</a:t>
            </a:r>
            <a:endParaRPr lang="zh-CN" altLang="en-US" sz="900" dirty="0"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3935" y="3304016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itchFamily="34" charset="0"/>
                <a:ea typeface="Verdana" pitchFamily="34" charset="0"/>
              </a:rPr>
              <a:t>Wired connection</a:t>
            </a:r>
            <a:endParaRPr lang="zh-CN" altLang="en-US" sz="900" dirty="0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1059" y="4089834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itchFamily="34" charset="0"/>
                <a:ea typeface="Verdana" pitchFamily="34" charset="0"/>
              </a:rPr>
              <a:t>Switch board</a:t>
            </a:r>
            <a:endParaRPr lang="zh-CN" altLang="en-US" sz="900" dirty="0"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4067" y="4018396"/>
            <a:ext cx="11430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Verdana" pitchFamily="34" charset="0"/>
                <a:ea typeface="Verdana" pitchFamily="34" charset="0"/>
              </a:rPr>
              <a:t>Wireless switch board</a:t>
            </a:r>
            <a:endParaRPr lang="zh-CN" altLang="en-US" sz="800" dirty="0"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8381" y="3089702"/>
            <a:ext cx="228601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itchFamily="34" charset="0"/>
                <a:ea typeface="Verdana" pitchFamily="34" charset="0"/>
              </a:rPr>
              <a:t>PDA handheld terminal mobile workstation</a:t>
            </a:r>
          </a:p>
          <a:p>
            <a:r>
              <a:rPr lang="en-US" altLang="zh-CN" sz="900" dirty="0">
                <a:latin typeface="Verdana" pitchFamily="34" charset="0"/>
                <a:ea typeface="Verdana" pitchFamily="34" charset="0"/>
              </a:rPr>
              <a:t>With WIFI</a:t>
            </a:r>
            <a:endParaRPr lang="zh-CN" altLang="en-US" sz="900" dirty="0"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0016" y="2232446"/>
            <a:ext cx="1458969" cy="2308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itchFamily="34" charset="0"/>
                <a:ea typeface="Verdana" pitchFamily="34" charset="0"/>
              </a:rPr>
              <a:t>1D barcode</a:t>
            </a:r>
            <a:endParaRPr lang="zh-CN" altLang="en-US" sz="900" dirty="0"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0016" y="2518198"/>
            <a:ext cx="1458969" cy="2308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itchFamily="34" charset="0"/>
                <a:ea typeface="Verdana" pitchFamily="34" charset="0"/>
              </a:rPr>
              <a:t>2D barcode</a:t>
            </a:r>
            <a:endParaRPr lang="zh-CN" altLang="en-US" sz="900" dirty="0"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0016" y="2803950"/>
            <a:ext cx="1458969" cy="2308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itchFamily="34" charset="0"/>
                <a:ea typeface="Verdana" pitchFamily="34" charset="0"/>
              </a:rPr>
              <a:t>RFID wristband</a:t>
            </a:r>
            <a:endParaRPr lang="zh-CN" altLang="en-US" sz="900" dirty="0"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1059" y="5947222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itchFamily="34" charset="0"/>
                <a:ea typeface="Verdana" pitchFamily="34" charset="0"/>
              </a:rPr>
              <a:t>App service center</a:t>
            </a:r>
            <a:endParaRPr lang="zh-CN" altLang="en-US" sz="900" dirty="0"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8381" y="5947222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Verdana" pitchFamily="34" charset="0"/>
                <a:ea typeface="Verdana" pitchFamily="34" charset="0"/>
              </a:rPr>
              <a:t>HIS system center server</a:t>
            </a:r>
            <a:endParaRPr lang="zh-CN" altLang="en-US" sz="9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2"/>
          <a:stretch/>
        </p:blipFill>
        <p:spPr bwMode="auto">
          <a:xfrm>
            <a:off x="5333253" y="2472549"/>
            <a:ext cx="3168352" cy="104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11" y="3486305"/>
            <a:ext cx="1927423" cy="111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13" y="4781194"/>
            <a:ext cx="226485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27" y="2476938"/>
            <a:ext cx="23050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77" y="3544589"/>
            <a:ext cx="14573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81082" y="759853"/>
            <a:ext cx="4317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itchFamily="34" charset="0"/>
                <a:ea typeface="方正正黑简体" pitchFamily="2" charset="-122"/>
                <a:cs typeface="Arial" pitchFamily="34" charset="0"/>
              </a:rPr>
              <a:t>RFID </a:t>
            </a:r>
            <a:r>
              <a:rPr lang="en-US" altLang="zh-CN" sz="2800" dirty="0" smtClean="0">
                <a:latin typeface="Arial" pitchFamily="34" charset="0"/>
                <a:ea typeface="方正正黑简体" pitchFamily="2" charset="-122"/>
                <a:cs typeface="Arial" pitchFamily="34" charset="0"/>
              </a:rPr>
              <a:t>Wristband</a:t>
            </a:r>
            <a:r>
              <a:rPr lang="en-IN" altLang="zh-CN" sz="2800" dirty="0" smtClean="0">
                <a:latin typeface="Arial" pitchFamily="34" charset="0"/>
                <a:ea typeface="方正正黑简体" pitchFamily="2" charset="-122"/>
                <a:cs typeface="Arial" pitchFamily="34" charset="0"/>
              </a:rPr>
              <a:t> Model </a:t>
            </a:r>
            <a:endParaRPr lang="zh-CN" altLang="zh-CN" sz="2800" dirty="0">
              <a:latin typeface="Arial" pitchFamily="34" charset="0"/>
              <a:ea typeface="方正正黑简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3812" y="4002375"/>
            <a:ext cx="652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0" dirty="0" smtClean="0">
                <a:solidFill>
                  <a:schemeClr val="bg1"/>
                </a:solidFill>
                <a:latin typeface="Neris Black" panose="00000A00000000000000" pitchFamily="50" charset="0"/>
              </a:rPr>
              <a:t>THANK Y</a:t>
            </a:r>
            <a:endParaRPr lang="id-ID" sz="8000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7050" y="4423243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bg1"/>
                </a:solidFill>
              </a:rPr>
              <a:t>For your wathcing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64774" y="4896239"/>
            <a:ext cx="251460" cy="2514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5616234" y="4896239"/>
            <a:ext cx="251460" cy="2514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5867694" y="4896239"/>
            <a:ext cx="251460" cy="2514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6119154" y="4896239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>
            <a:off x="6370614" y="4896239"/>
            <a:ext cx="251460" cy="2514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6622074" y="4896239"/>
            <a:ext cx="251460" cy="2514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" name="Group 2"/>
          <p:cNvGrpSpPr/>
          <p:nvPr/>
        </p:nvGrpSpPr>
        <p:grpSpPr>
          <a:xfrm>
            <a:off x="5081786" y="1315096"/>
            <a:ext cx="2028428" cy="2028428"/>
            <a:chOff x="5081786" y="1315096"/>
            <a:chExt cx="2028428" cy="2028428"/>
          </a:xfrm>
        </p:grpSpPr>
        <p:grpSp>
          <p:nvGrpSpPr>
            <p:cNvPr id="7" name="Group 6"/>
            <p:cNvGrpSpPr/>
            <p:nvPr/>
          </p:nvGrpSpPr>
          <p:grpSpPr>
            <a:xfrm>
              <a:off x="5081786" y="1315096"/>
              <a:ext cx="2028428" cy="2028428"/>
              <a:chOff x="3545058" y="2015197"/>
              <a:chExt cx="2827606" cy="282760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545058" y="2015197"/>
                <a:ext cx="2827606" cy="28276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939540" y="2403427"/>
                <a:ext cx="2313744" cy="2313744"/>
              </a:xfrm>
              <a:prstGeom prst="ellipse">
                <a:avLst/>
              </a:prstGeom>
              <a:solidFill>
                <a:srgbClr val="222A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691754" y="1962981"/>
              <a:ext cx="1094859" cy="1008613"/>
              <a:chOff x="5364774" y="1187772"/>
              <a:chExt cx="2119666" cy="1952692"/>
            </a:xfrm>
            <a:solidFill>
              <a:schemeClr val="bg1"/>
            </a:solidFill>
          </p:grpSpPr>
          <p:sp>
            <p:nvSpPr>
              <p:cNvPr id="19" name="Freeform 34"/>
              <p:cNvSpPr>
                <a:spLocks noEditPoints="1"/>
              </p:cNvSpPr>
              <p:nvPr/>
            </p:nvSpPr>
            <p:spPr bwMode="auto">
              <a:xfrm>
                <a:off x="5364774" y="1187772"/>
                <a:ext cx="1511630" cy="1513107"/>
              </a:xfrm>
              <a:custGeom>
                <a:avLst/>
                <a:gdLst>
                  <a:gd name="T0" fmla="*/ 6223 w 10244"/>
                  <a:gd name="T1" fmla="*/ 1068 h 10249"/>
                  <a:gd name="T2" fmla="*/ 6451 w 10244"/>
                  <a:gd name="T3" fmla="*/ 1137 h 10249"/>
                  <a:gd name="T4" fmla="*/ 6673 w 10244"/>
                  <a:gd name="T5" fmla="*/ 1219 h 10249"/>
                  <a:gd name="T6" fmla="*/ 6889 w 10244"/>
                  <a:gd name="T7" fmla="*/ 1313 h 10249"/>
                  <a:gd name="T8" fmla="*/ 7098 w 10244"/>
                  <a:gd name="T9" fmla="*/ 1417 h 10249"/>
                  <a:gd name="T10" fmla="*/ 7342 w 10244"/>
                  <a:gd name="T11" fmla="*/ 1559 h 10249"/>
                  <a:gd name="T12" fmla="*/ 8743 w 10244"/>
                  <a:gd name="T13" fmla="*/ 3006 h 10249"/>
                  <a:gd name="T14" fmla="*/ 8947 w 10244"/>
                  <a:gd name="T15" fmla="*/ 3401 h 10249"/>
                  <a:gd name="T16" fmla="*/ 9107 w 10244"/>
                  <a:gd name="T17" fmla="*/ 3819 h 10249"/>
                  <a:gd name="T18" fmla="*/ 9224 w 10244"/>
                  <a:gd name="T19" fmla="*/ 4257 h 10249"/>
                  <a:gd name="T20" fmla="*/ 9153 w 10244"/>
                  <a:gd name="T21" fmla="*/ 6273 h 10249"/>
                  <a:gd name="T22" fmla="*/ 9006 w 10244"/>
                  <a:gd name="T23" fmla="*/ 6699 h 10249"/>
                  <a:gd name="T24" fmla="*/ 8817 w 10244"/>
                  <a:gd name="T25" fmla="*/ 7103 h 10249"/>
                  <a:gd name="T26" fmla="*/ 9350 w 10244"/>
                  <a:gd name="T27" fmla="*/ 8139 h 10249"/>
                  <a:gd name="T28" fmla="*/ 7092 w 10244"/>
                  <a:gd name="T29" fmla="*/ 8827 h 10249"/>
                  <a:gd name="T30" fmla="*/ 6689 w 10244"/>
                  <a:gd name="T31" fmla="*/ 9017 h 10249"/>
                  <a:gd name="T32" fmla="*/ 6264 w 10244"/>
                  <a:gd name="T33" fmla="*/ 9162 h 10249"/>
                  <a:gd name="T34" fmla="*/ 4152 w 10244"/>
                  <a:gd name="T35" fmla="*/ 10232 h 10249"/>
                  <a:gd name="T36" fmla="*/ 3813 w 10244"/>
                  <a:gd name="T37" fmla="*/ 9114 h 10249"/>
                  <a:gd name="T38" fmla="*/ 3395 w 10244"/>
                  <a:gd name="T39" fmla="*/ 8951 h 10249"/>
                  <a:gd name="T40" fmla="*/ 3000 w 10244"/>
                  <a:gd name="T41" fmla="*/ 8746 h 10249"/>
                  <a:gd name="T42" fmla="*/ 1558 w 10244"/>
                  <a:gd name="T43" fmla="*/ 7344 h 10249"/>
                  <a:gd name="T44" fmla="*/ 1344 w 10244"/>
                  <a:gd name="T45" fmla="*/ 6956 h 10249"/>
                  <a:gd name="T46" fmla="*/ 1170 w 10244"/>
                  <a:gd name="T47" fmla="*/ 6543 h 10249"/>
                  <a:gd name="T48" fmla="*/ 1040 w 10244"/>
                  <a:gd name="T49" fmla="*/ 6110 h 10249"/>
                  <a:gd name="T50" fmla="*/ 1049 w 10244"/>
                  <a:gd name="T51" fmla="*/ 4093 h 10249"/>
                  <a:gd name="T52" fmla="*/ 1183 w 10244"/>
                  <a:gd name="T53" fmla="*/ 3662 h 10249"/>
                  <a:gd name="T54" fmla="*/ 1361 w 10244"/>
                  <a:gd name="T55" fmla="*/ 3252 h 10249"/>
                  <a:gd name="T56" fmla="*/ 1579 w 10244"/>
                  <a:gd name="T57" fmla="*/ 2865 h 10249"/>
                  <a:gd name="T58" fmla="*/ 3033 w 10244"/>
                  <a:gd name="T59" fmla="*/ 1476 h 10249"/>
                  <a:gd name="T60" fmla="*/ 3429 w 10244"/>
                  <a:gd name="T61" fmla="*/ 1275 h 10249"/>
                  <a:gd name="T62" fmla="*/ 3849 w 10244"/>
                  <a:gd name="T63" fmla="*/ 1116 h 10249"/>
                  <a:gd name="T64" fmla="*/ 4199 w 10244"/>
                  <a:gd name="T65" fmla="*/ 0 h 10249"/>
                  <a:gd name="T66" fmla="*/ 5396 w 10244"/>
                  <a:gd name="T67" fmla="*/ 2412 h 10249"/>
                  <a:gd name="T68" fmla="*/ 6053 w 10244"/>
                  <a:gd name="T69" fmla="*/ 2564 h 10249"/>
                  <a:gd name="T70" fmla="*/ 6638 w 10244"/>
                  <a:gd name="T71" fmla="*/ 2864 h 10249"/>
                  <a:gd name="T72" fmla="*/ 7131 w 10244"/>
                  <a:gd name="T73" fmla="*/ 3291 h 10249"/>
                  <a:gd name="T74" fmla="*/ 7508 w 10244"/>
                  <a:gd name="T75" fmla="*/ 3823 h 10249"/>
                  <a:gd name="T76" fmla="*/ 7752 w 10244"/>
                  <a:gd name="T77" fmla="*/ 4441 h 10249"/>
                  <a:gd name="T78" fmla="*/ 7836 w 10244"/>
                  <a:gd name="T79" fmla="*/ 5121 h 10249"/>
                  <a:gd name="T80" fmla="*/ 7752 w 10244"/>
                  <a:gd name="T81" fmla="*/ 5801 h 10249"/>
                  <a:gd name="T82" fmla="*/ 7508 w 10244"/>
                  <a:gd name="T83" fmla="*/ 6418 h 10249"/>
                  <a:gd name="T84" fmla="*/ 7131 w 10244"/>
                  <a:gd name="T85" fmla="*/ 6951 h 10249"/>
                  <a:gd name="T86" fmla="*/ 6638 w 10244"/>
                  <a:gd name="T87" fmla="*/ 7378 h 10249"/>
                  <a:gd name="T88" fmla="*/ 6053 w 10244"/>
                  <a:gd name="T89" fmla="*/ 7678 h 10249"/>
                  <a:gd name="T90" fmla="*/ 5396 w 10244"/>
                  <a:gd name="T91" fmla="*/ 7829 h 10249"/>
                  <a:gd name="T92" fmla="*/ 4704 w 10244"/>
                  <a:gd name="T93" fmla="*/ 7812 h 10249"/>
                  <a:gd name="T94" fmla="*/ 4059 w 10244"/>
                  <a:gd name="T95" fmla="*/ 7629 h 10249"/>
                  <a:gd name="T96" fmla="*/ 3492 w 10244"/>
                  <a:gd name="T97" fmla="*/ 7302 h 10249"/>
                  <a:gd name="T98" fmla="*/ 3020 w 10244"/>
                  <a:gd name="T99" fmla="*/ 6852 h 10249"/>
                  <a:gd name="T100" fmla="*/ 2668 w 10244"/>
                  <a:gd name="T101" fmla="*/ 6301 h 10249"/>
                  <a:gd name="T102" fmla="*/ 2455 w 10244"/>
                  <a:gd name="T103" fmla="*/ 5669 h 10249"/>
                  <a:gd name="T104" fmla="*/ 2403 w 10244"/>
                  <a:gd name="T105" fmla="*/ 4981 h 10249"/>
                  <a:gd name="T106" fmla="*/ 2521 w 10244"/>
                  <a:gd name="T107" fmla="*/ 4312 h 10249"/>
                  <a:gd name="T108" fmla="*/ 2792 w 10244"/>
                  <a:gd name="T109" fmla="*/ 3710 h 10249"/>
                  <a:gd name="T110" fmla="*/ 3195 w 10244"/>
                  <a:gd name="T111" fmla="*/ 3197 h 10249"/>
                  <a:gd name="T112" fmla="*/ 3709 w 10244"/>
                  <a:gd name="T113" fmla="*/ 2793 h 10249"/>
                  <a:gd name="T114" fmla="*/ 4310 w 10244"/>
                  <a:gd name="T115" fmla="*/ 2521 h 10249"/>
                  <a:gd name="T116" fmla="*/ 4979 w 10244"/>
                  <a:gd name="T117" fmla="*/ 2402 h 10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44" h="10249">
                    <a:moveTo>
                      <a:pt x="6037" y="1022"/>
                    </a:moveTo>
                    <a:lnTo>
                      <a:pt x="6084" y="1032"/>
                    </a:lnTo>
                    <a:lnTo>
                      <a:pt x="6130" y="1044"/>
                    </a:lnTo>
                    <a:lnTo>
                      <a:pt x="6177" y="1056"/>
                    </a:lnTo>
                    <a:lnTo>
                      <a:pt x="6223" y="1068"/>
                    </a:lnTo>
                    <a:lnTo>
                      <a:pt x="6269" y="1081"/>
                    </a:lnTo>
                    <a:lnTo>
                      <a:pt x="6315" y="1094"/>
                    </a:lnTo>
                    <a:lnTo>
                      <a:pt x="6360" y="1108"/>
                    </a:lnTo>
                    <a:lnTo>
                      <a:pt x="6406" y="1122"/>
                    </a:lnTo>
                    <a:lnTo>
                      <a:pt x="6451" y="1137"/>
                    </a:lnTo>
                    <a:lnTo>
                      <a:pt x="6496" y="1152"/>
                    </a:lnTo>
                    <a:lnTo>
                      <a:pt x="6540" y="1169"/>
                    </a:lnTo>
                    <a:lnTo>
                      <a:pt x="6585" y="1185"/>
                    </a:lnTo>
                    <a:lnTo>
                      <a:pt x="6629" y="1201"/>
                    </a:lnTo>
                    <a:lnTo>
                      <a:pt x="6673" y="1219"/>
                    </a:lnTo>
                    <a:lnTo>
                      <a:pt x="6717" y="1237"/>
                    </a:lnTo>
                    <a:lnTo>
                      <a:pt x="6760" y="1255"/>
                    </a:lnTo>
                    <a:lnTo>
                      <a:pt x="6804" y="1274"/>
                    </a:lnTo>
                    <a:lnTo>
                      <a:pt x="6847" y="1292"/>
                    </a:lnTo>
                    <a:lnTo>
                      <a:pt x="6889" y="1313"/>
                    </a:lnTo>
                    <a:lnTo>
                      <a:pt x="6932" y="1332"/>
                    </a:lnTo>
                    <a:lnTo>
                      <a:pt x="6973" y="1353"/>
                    </a:lnTo>
                    <a:lnTo>
                      <a:pt x="7015" y="1374"/>
                    </a:lnTo>
                    <a:lnTo>
                      <a:pt x="7057" y="1396"/>
                    </a:lnTo>
                    <a:lnTo>
                      <a:pt x="7098" y="1417"/>
                    </a:lnTo>
                    <a:lnTo>
                      <a:pt x="7140" y="1440"/>
                    </a:lnTo>
                    <a:lnTo>
                      <a:pt x="7181" y="1463"/>
                    </a:lnTo>
                    <a:lnTo>
                      <a:pt x="7221" y="1486"/>
                    </a:lnTo>
                    <a:lnTo>
                      <a:pt x="7262" y="1509"/>
                    </a:lnTo>
                    <a:lnTo>
                      <a:pt x="7342" y="1559"/>
                    </a:lnTo>
                    <a:lnTo>
                      <a:pt x="7419" y="1609"/>
                    </a:lnTo>
                    <a:lnTo>
                      <a:pt x="8152" y="898"/>
                    </a:lnTo>
                    <a:lnTo>
                      <a:pt x="9431" y="2220"/>
                    </a:lnTo>
                    <a:lnTo>
                      <a:pt x="8698" y="2930"/>
                    </a:lnTo>
                    <a:lnTo>
                      <a:pt x="8743" y="3006"/>
                    </a:lnTo>
                    <a:lnTo>
                      <a:pt x="8787" y="3084"/>
                    </a:lnTo>
                    <a:lnTo>
                      <a:pt x="8829" y="3162"/>
                    </a:lnTo>
                    <a:lnTo>
                      <a:pt x="8870" y="3241"/>
                    </a:lnTo>
                    <a:lnTo>
                      <a:pt x="8909" y="3321"/>
                    </a:lnTo>
                    <a:lnTo>
                      <a:pt x="8947" y="3401"/>
                    </a:lnTo>
                    <a:lnTo>
                      <a:pt x="8983" y="3483"/>
                    </a:lnTo>
                    <a:lnTo>
                      <a:pt x="9016" y="3566"/>
                    </a:lnTo>
                    <a:lnTo>
                      <a:pt x="9048" y="3650"/>
                    </a:lnTo>
                    <a:lnTo>
                      <a:pt x="9079" y="3734"/>
                    </a:lnTo>
                    <a:lnTo>
                      <a:pt x="9107" y="3819"/>
                    </a:lnTo>
                    <a:lnTo>
                      <a:pt x="9135" y="3906"/>
                    </a:lnTo>
                    <a:lnTo>
                      <a:pt x="9160" y="3992"/>
                    </a:lnTo>
                    <a:lnTo>
                      <a:pt x="9183" y="4080"/>
                    </a:lnTo>
                    <a:lnTo>
                      <a:pt x="9205" y="4168"/>
                    </a:lnTo>
                    <a:lnTo>
                      <a:pt x="9224" y="4257"/>
                    </a:lnTo>
                    <a:lnTo>
                      <a:pt x="10244" y="4272"/>
                    </a:lnTo>
                    <a:lnTo>
                      <a:pt x="10219" y="6111"/>
                    </a:lnTo>
                    <a:lnTo>
                      <a:pt x="9199" y="6097"/>
                    </a:lnTo>
                    <a:lnTo>
                      <a:pt x="9177" y="6185"/>
                    </a:lnTo>
                    <a:lnTo>
                      <a:pt x="9153" y="6273"/>
                    </a:lnTo>
                    <a:lnTo>
                      <a:pt x="9127" y="6360"/>
                    </a:lnTo>
                    <a:lnTo>
                      <a:pt x="9099" y="6446"/>
                    </a:lnTo>
                    <a:lnTo>
                      <a:pt x="9071" y="6531"/>
                    </a:lnTo>
                    <a:lnTo>
                      <a:pt x="9039" y="6616"/>
                    </a:lnTo>
                    <a:lnTo>
                      <a:pt x="9006" y="6699"/>
                    </a:lnTo>
                    <a:lnTo>
                      <a:pt x="8971" y="6782"/>
                    </a:lnTo>
                    <a:lnTo>
                      <a:pt x="8936" y="6864"/>
                    </a:lnTo>
                    <a:lnTo>
                      <a:pt x="8898" y="6945"/>
                    </a:lnTo>
                    <a:lnTo>
                      <a:pt x="8858" y="7024"/>
                    </a:lnTo>
                    <a:lnTo>
                      <a:pt x="8817" y="7103"/>
                    </a:lnTo>
                    <a:lnTo>
                      <a:pt x="8774" y="7181"/>
                    </a:lnTo>
                    <a:lnTo>
                      <a:pt x="8729" y="7258"/>
                    </a:lnTo>
                    <a:lnTo>
                      <a:pt x="8683" y="7334"/>
                    </a:lnTo>
                    <a:lnTo>
                      <a:pt x="8636" y="7409"/>
                    </a:lnTo>
                    <a:lnTo>
                      <a:pt x="9350" y="8139"/>
                    </a:lnTo>
                    <a:lnTo>
                      <a:pt x="8035" y="9425"/>
                    </a:lnTo>
                    <a:lnTo>
                      <a:pt x="7322" y="8695"/>
                    </a:lnTo>
                    <a:lnTo>
                      <a:pt x="7246" y="8740"/>
                    </a:lnTo>
                    <a:lnTo>
                      <a:pt x="7170" y="8785"/>
                    </a:lnTo>
                    <a:lnTo>
                      <a:pt x="7092" y="8827"/>
                    </a:lnTo>
                    <a:lnTo>
                      <a:pt x="7013" y="8868"/>
                    </a:lnTo>
                    <a:lnTo>
                      <a:pt x="6934" y="8908"/>
                    </a:lnTo>
                    <a:lnTo>
                      <a:pt x="6853" y="8946"/>
                    </a:lnTo>
                    <a:lnTo>
                      <a:pt x="6771" y="8982"/>
                    </a:lnTo>
                    <a:lnTo>
                      <a:pt x="6689" y="9017"/>
                    </a:lnTo>
                    <a:lnTo>
                      <a:pt x="6605" y="9049"/>
                    </a:lnTo>
                    <a:lnTo>
                      <a:pt x="6522" y="9080"/>
                    </a:lnTo>
                    <a:lnTo>
                      <a:pt x="6436" y="9110"/>
                    </a:lnTo>
                    <a:lnTo>
                      <a:pt x="6350" y="9137"/>
                    </a:lnTo>
                    <a:lnTo>
                      <a:pt x="6264" y="9162"/>
                    </a:lnTo>
                    <a:lnTo>
                      <a:pt x="6176" y="9187"/>
                    </a:lnTo>
                    <a:lnTo>
                      <a:pt x="6088" y="9208"/>
                    </a:lnTo>
                    <a:lnTo>
                      <a:pt x="5999" y="9228"/>
                    </a:lnTo>
                    <a:lnTo>
                      <a:pt x="5990" y="10249"/>
                    </a:lnTo>
                    <a:lnTo>
                      <a:pt x="4152" y="10232"/>
                    </a:lnTo>
                    <a:lnTo>
                      <a:pt x="4162" y="9211"/>
                    </a:lnTo>
                    <a:lnTo>
                      <a:pt x="4074" y="9190"/>
                    </a:lnTo>
                    <a:lnTo>
                      <a:pt x="3986" y="9166"/>
                    </a:lnTo>
                    <a:lnTo>
                      <a:pt x="3899" y="9141"/>
                    </a:lnTo>
                    <a:lnTo>
                      <a:pt x="3813" y="9114"/>
                    </a:lnTo>
                    <a:lnTo>
                      <a:pt x="3727" y="9084"/>
                    </a:lnTo>
                    <a:lnTo>
                      <a:pt x="3643" y="9054"/>
                    </a:lnTo>
                    <a:lnTo>
                      <a:pt x="3559" y="9022"/>
                    </a:lnTo>
                    <a:lnTo>
                      <a:pt x="3477" y="8987"/>
                    </a:lnTo>
                    <a:lnTo>
                      <a:pt x="3395" y="8951"/>
                    </a:lnTo>
                    <a:lnTo>
                      <a:pt x="3314" y="8913"/>
                    </a:lnTo>
                    <a:lnTo>
                      <a:pt x="3234" y="8874"/>
                    </a:lnTo>
                    <a:lnTo>
                      <a:pt x="3154" y="8833"/>
                    </a:lnTo>
                    <a:lnTo>
                      <a:pt x="3077" y="8790"/>
                    </a:lnTo>
                    <a:lnTo>
                      <a:pt x="3000" y="8746"/>
                    </a:lnTo>
                    <a:lnTo>
                      <a:pt x="2923" y="8701"/>
                    </a:lnTo>
                    <a:lnTo>
                      <a:pt x="2849" y="8653"/>
                    </a:lnTo>
                    <a:lnTo>
                      <a:pt x="2123" y="9371"/>
                    </a:lnTo>
                    <a:lnTo>
                      <a:pt x="832" y="8062"/>
                    </a:lnTo>
                    <a:lnTo>
                      <a:pt x="1558" y="7344"/>
                    </a:lnTo>
                    <a:lnTo>
                      <a:pt x="1512" y="7268"/>
                    </a:lnTo>
                    <a:lnTo>
                      <a:pt x="1467" y="7191"/>
                    </a:lnTo>
                    <a:lnTo>
                      <a:pt x="1424" y="7115"/>
                    </a:lnTo>
                    <a:lnTo>
                      <a:pt x="1383" y="7036"/>
                    </a:lnTo>
                    <a:lnTo>
                      <a:pt x="1344" y="6956"/>
                    </a:lnTo>
                    <a:lnTo>
                      <a:pt x="1306" y="6875"/>
                    </a:lnTo>
                    <a:lnTo>
                      <a:pt x="1269" y="6793"/>
                    </a:lnTo>
                    <a:lnTo>
                      <a:pt x="1234" y="6711"/>
                    </a:lnTo>
                    <a:lnTo>
                      <a:pt x="1201" y="6628"/>
                    </a:lnTo>
                    <a:lnTo>
                      <a:pt x="1170" y="6543"/>
                    </a:lnTo>
                    <a:lnTo>
                      <a:pt x="1140" y="6458"/>
                    </a:lnTo>
                    <a:lnTo>
                      <a:pt x="1112" y="6372"/>
                    </a:lnTo>
                    <a:lnTo>
                      <a:pt x="1087" y="6286"/>
                    </a:lnTo>
                    <a:lnTo>
                      <a:pt x="1062" y="6198"/>
                    </a:lnTo>
                    <a:lnTo>
                      <a:pt x="1040" y="6110"/>
                    </a:lnTo>
                    <a:lnTo>
                      <a:pt x="1019" y="6022"/>
                    </a:lnTo>
                    <a:lnTo>
                      <a:pt x="0" y="6017"/>
                    </a:lnTo>
                    <a:lnTo>
                      <a:pt x="8" y="4177"/>
                    </a:lnTo>
                    <a:lnTo>
                      <a:pt x="1029" y="4183"/>
                    </a:lnTo>
                    <a:lnTo>
                      <a:pt x="1049" y="4093"/>
                    </a:lnTo>
                    <a:lnTo>
                      <a:pt x="1073" y="4005"/>
                    </a:lnTo>
                    <a:lnTo>
                      <a:pt x="1097" y="3918"/>
                    </a:lnTo>
                    <a:lnTo>
                      <a:pt x="1124" y="3832"/>
                    </a:lnTo>
                    <a:lnTo>
                      <a:pt x="1152" y="3746"/>
                    </a:lnTo>
                    <a:lnTo>
                      <a:pt x="1183" y="3662"/>
                    </a:lnTo>
                    <a:lnTo>
                      <a:pt x="1215" y="3579"/>
                    </a:lnTo>
                    <a:lnTo>
                      <a:pt x="1248" y="3496"/>
                    </a:lnTo>
                    <a:lnTo>
                      <a:pt x="1284" y="3413"/>
                    </a:lnTo>
                    <a:lnTo>
                      <a:pt x="1322" y="3332"/>
                    </a:lnTo>
                    <a:lnTo>
                      <a:pt x="1361" y="3252"/>
                    </a:lnTo>
                    <a:lnTo>
                      <a:pt x="1401" y="3172"/>
                    </a:lnTo>
                    <a:lnTo>
                      <a:pt x="1443" y="3094"/>
                    </a:lnTo>
                    <a:lnTo>
                      <a:pt x="1487" y="3016"/>
                    </a:lnTo>
                    <a:lnTo>
                      <a:pt x="1532" y="2941"/>
                    </a:lnTo>
                    <a:lnTo>
                      <a:pt x="1579" y="2865"/>
                    </a:lnTo>
                    <a:lnTo>
                      <a:pt x="859" y="2141"/>
                    </a:lnTo>
                    <a:lnTo>
                      <a:pt x="2162" y="843"/>
                    </a:lnTo>
                    <a:lnTo>
                      <a:pt x="2881" y="1568"/>
                    </a:lnTo>
                    <a:lnTo>
                      <a:pt x="2956" y="1521"/>
                    </a:lnTo>
                    <a:lnTo>
                      <a:pt x="3033" y="1476"/>
                    </a:lnTo>
                    <a:lnTo>
                      <a:pt x="3110" y="1433"/>
                    </a:lnTo>
                    <a:lnTo>
                      <a:pt x="3189" y="1391"/>
                    </a:lnTo>
                    <a:lnTo>
                      <a:pt x="3268" y="1351"/>
                    </a:lnTo>
                    <a:lnTo>
                      <a:pt x="3349" y="1312"/>
                    </a:lnTo>
                    <a:lnTo>
                      <a:pt x="3429" y="1275"/>
                    </a:lnTo>
                    <a:lnTo>
                      <a:pt x="3512" y="1240"/>
                    </a:lnTo>
                    <a:lnTo>
                      <a:pt x="3595" y="1206"/>
                    </a:lnTo>
                    <a:lnTo>
                      <a:pt x="3679" y="1175"/>
                    </a:lnTo>
                    <a:lnTo>
                      <a:pt x="3764" y="1145"/>
                    </a:lnTo>
                    <a:lnTo>
                      <a:pt x="3849" y="1116"/>
                    </a:lnTo>
                    <a:lnTo>
                      <a:pt x="3936" y="1090"/>
                    </a:lnTo>
                    <a:lnTo>
                      <a:pt x="4023" y="1065"/>
                    </a:lnTo>
                    <a:lnTo>
                      <a:pt x="4110" y="1043"/>
                    </a:lnTo>
                    <a:lnTo>
                      <a:pt x="4199" y="1022"/>
                    </a:lnTo>
                    <a:lnTo>
                      <a:pt x="4199" y="0"/>
                    </a:lnTo>
                    <a:lnTo>
                      <a:pt x="6037" y="0"/>
                    </a:lnTo>
                    <a:lnTo>
                      <a:pt x="6037" y="1022"/>
                    </a:lnTo>
                    <a:close/>
                    <a:moveTo>
                      <a:pt x="5118" y="2399"/>
                    </a:moveTo>
                    <a:lnTo>
                      <a:pt x="5258" y="2402"/>
                    </a:lnTo>
                    <a:lnTo>
                      <a:pt x="5396" y="2412"/>
                    </a:lnTo>
                    <a:lnTo>
                      <a:pt x="5532" y="2430"/>
                    </a:lnTo>
                    <a:lnTo>
                      <a:pt x="5666" y="2454"/>
                    </a:lnTo>
                    <a:lnTo>
                      <a:pt x="5798" y="2484"/>
                    </a:lnTo>
                    <a:lnTo>
                      <a:pt x="5926" y="2521"/>
                    </a:lnTo>
                    <a:lnTo>
                      <a:pt x="6053" y="2564"/>
                    </a:lnTo>
                    <a:lnTo>
                      <a:pt x="6176" y="2613"/>
                    </a:lnTo>
                    <a:lnTo>
                      <a:pt x="6297" y="2667"/>
                    </a:lnTo>
                    <a:lnTo>
                      <a:pt x="6414" y="2728"/>
                    </a:lnTo>
                    <a:lnTo>
                      <a:pt x="6528" y="2793"/>
                    </a:lnTo>
                    <a:lnTo>
                      <a:pt x="6638" y="2864"/>
                    </a:lnTo>
                    <a:lnTo>
                      <a:pt x="6744" y="2940"/>
                    </a:lnTo>
                    <a:lnTo>
                      <a:pt x="6848" y="3021"/>
                    </a:lnTo>
                    <a:lnTo>
                      <a:pt x="6946" y="3106"/>
                    </a:lnTo>
                    <a:lnTo>
                      <a:pt x="7041" y="3197"/>
                    </a:lnTo>
                    <a:lnTo>
                      <a:pt x="7131" y="3291"/>
                    </a:lnTo>
                    <a:lnTo>
                      <a:pt x="7216" y="3389"/>
                    </a:lnTo>
                    <a:lnTo>
                      <a:pt x="7297" y="3493"/>
                    </a:lnTo>
                    <a:lnTo>
                      <a:pt x="7372" y="3599"/>
                    </a:lnTo>
                    <a:lnTo>
                      <a:pt x="7443" y="3710"/>
                    </a:lnTo>
                    <a:lnTo>
                      <a:pt x="7508" y="3823"/>
                    </a:lnTo>
                    <a:lnTo>
                      <a:pt x="7569" y="3941"/>
                    </a:lnTo>
                    <a:lnTo>
                      <a:pt x="7623" y="4062"/>
                    </a:lnTo>
                    <a:lnTo>
                      <a:pt x="7672" y="4185"/>
                    </a:lnTo>
                    <a:lnTo>
                      <a:pt x="7715" y="4312"/>
                    </a:lnTo>
                    <a:lnTo>
                      <a:pt x="7752" y="4441"/>
                    </a:lnTo>
                    <a:lnTo>
                      <a:pt x="7781" y="4573"/>
                    </a:lnTo>
                    <a:lnTo>
                      <a:pt x="7806" y="4707"/>
                    </a:lnTo>
                    <a:lnTo>
                      <a:pt x="7823" y="4843"/>
                    </a:lnTo>
                    <a:lnTo>
                      <a:pt x="7833" y="4981"/>
                    </a:lnTo>
                    <a:lnTo>
                      <a:pt x="7836" y="5121"/>
                    </a:lnTo>
                    <a:lnTo>
                      <a:pt x="7833" y="5261"/>
                    </a:lnTo>
                    <a:lnTo>
                      <a:pt x="7823" y="5399"/>
                    </a:lnTo>
                    <a:lnTo>
                      <a:pt x="7806" y="5535"/>
                    </a:lnTo>
                    <a:lnTo>
                      <a:pt x="7781" y="5669"/>
                    </a:lnTo>
                    <a:lnTo>
                      <a:pt x="7752" y="5801"/>
                    </a:lnTo>
                    <a:lnTo>
                      <a:pt x="7715" y="5930"/>
                    </a:lnTo>
                    <a:lnTo>
                      <a:pt x="7672" y="6057"/>
                    </a:lnTo>
                    <a:lnTo>
                      <a:pt x="7623" y="6181"/>
                    </a:lnTo>
                    <a:lnTo>
                      <a:pt x="7569" y="6301"/>
                    </a:lnTo>
                    <a:lnTo>
                      <a:pt x="7508" y="6418"/>
                    </a:lnTo>
                    <a:lnTo>
                      <a:pt x="7443" y="6532"/>
                    </a:lnTo>
                    <a:lnTo>
                      <a:pt x="7372" y="6643"/>
                    </a:lnTo>
                    <a:lnTo>
                      <a:pt x="7297" y="6749"/>
                    </a:lnTo>
                    <a:lnTo>
                      <a:pt x="7216" y="6852"/>
                    </a:lnTo>
                    <a:lnTo>
                      <a:pt x="7131" y="6951"/>
                    </a:lnTo>
                    <a:lnTo>
                      <a:pt x="7041" y="7046"/>
                    </a:lnTo>
                    <a:lnTo>
                      <a:pt x="6946" y="7136"/>
                    </a:lnTo>
                    <a:lnTo>
                      <a:pt x="6848" y="7221"/>
                    </a:lnTo>
                    <a:lnTo>
                      <a:pt x="6744" y="7302"/>
                    </a:lnTo>
                    <a:lnTo>
                      <a:pt x="6638" y="7378"/>
                    </a:lnTo>
                    <a:lnTo>
                      <a:pt x="6528" y="7448"/>
                    </a:lnTo>
                    <a:lnTo>
                      <a:pt x="6414" y="7514"/>
                    </a:lnTo>
                    <a:lnTo>
                      <a:pt x="6297" y="7574"/>
                    </a:lnTo>
                    <a:lnTo>
                      <a:pt x="6176" y="7629"/>
                    </a:lnTo>
                    <a:lnTo>
                      <a:pt x="6053" y="7678"/>
                    </a:lnTo>
                    <a:lnTo>
                      <a:pt x="5926" y="7721"/>
                    </a:lnTo>
                    <a:lnTo>
                      <a:pt x="5798" y="7758"/>
                    </a:lnTo>
                    <a:lnTo>
                      <a:pt x="5666" y="7787"/>
                    </a:lnTo>
                    <a:lnTo>
                      <a:pt x="5532" y="7812"/>
                    </a:lnTo>
                    <a:lnTo>
                      <a:pt x="5396" y="7829"/>
                    </a:lnTo>
                    <a:lnTo>
                      <a:pt x="5258" y="7839"/>
                    </a:lnTo>
                    <a:lnTo>
                      <a:pt x="5118" y="7842"/>
                    </a:lnTo>
                    <a:lnTo>
                      <a:pt x="4979" y="7839"/>
                    </a:lnTo>
                    <a:lnTo>
                      <a:pt x="4841" y="7829"/>
                    </a:lnTo>
                    <a:lnTo>
                      <a:pt x="4704" y="7812"/>
                    </a:lnTo>
                    <a:lnTo>
                      <a:pt x="4571" y="7787"/>
                    </a:lnTo>
                    <a:lnTo>
                      <a:pt x="4439" y="7758"/>
                    </a:lnTo>
                    <a:lnTo>
                      <a:pt x="4310" y="7721"/>
                    </a:lnTo>
                    <a:lnTo>
                      <a:pt x="4183" y="7678"/>
                    </a:lnTo>
                    <a:lnTo>
                      <a:pt x="4059" y="7629"/>
                    </a:lnTo>
                    <a:lnTo>
                      <a:pt x="3940" y="7574"/>
                    </a:lnTo>
                    <a:lnTo>
                      <a:pt x="3822" y="7514"/>
                    </a:lnTo>
                    <a:lnTo>
                      <a:pt x="3709" y="7448"/>
                    </a:lnTo>
                    <a:lnTo>
                      <a:pt x="3598" y="7378"/>
                    </a:lnTo>
                    <a:lnTo>
                      <a:pt x="3492" y="7302"/>
                    </a:lnTo>
                    <a:lnTo>
                      <a:pt x="3389" y="7221"/>
                    </a:lnTo>
                    <a:lnTo>
                      <a:pt x="3290" y="7136"/>
                    </a:lnTo>
                    <a:lnTo>
                      <a:pt x="3195" y="7046"/>
                    </a:lnTo>
                    <a:lnTo>
                      <a:pt x="3105" y="6951"/>
                    </a:lnTo>
                    <a:lnTo>
                      <a:pt x="3020" y="6852"/>
                    </a:lnTo>
                    <a:lnTo>
                      <a:pt x="2940" y="6749"/>
                    </a:lnTo>
                    <a:lnTo>
                      <a:pt x="2864" y="6643"/>
                    </a:lnTo>
                    <a:lnTo>
                      <a:pt x="2792" y="6532"/>
                    </a:lnTo>
                    <a:lnTo>
                      <a:pt x="2727" y="6418"/>
                    </a:lnTo>
                    <a:lnTo>
                      <a:pt x="2668" y="6301"/>
                    </a:lnTo>
                    <a:lnTo>
                      <a:pt x="2612" y="6181"/>
                    </a:lnTo>
                    <a:lnTo>
                      <a:pt x="2564" y="6057"/>
                    </a:lnTo>
                    <a:lnTo>
                      <a:pt x="2521" y="5930"/>
                    </a:lnTo>
                    <a:lnTo>
                      <a:pt x="2485" y="5801"/>
                    </a:lnTo>
                    <a:lnTo>
                      <a:pt x="2455" y="5669"/>
                    </a:lnTo>
                    <a:lnTo>
                      <a:pt x="2430" y="5535"/>
                    </a:lnTo>
                    <a:lnTo>
                      <a:pt x="2413" y="5399"/>
                    </a:lnTo>
                    <a:lnTo>
                      <a:pt x="2403" y="5261"/>
                    </a:lnTo>
                    <a:lnTo>
                      <a:pt x="2400" y="5121"/>
                    </a:lnTo>
                    <a:lnTo>
                      <a:pt x="2403" y="4981"/>
                    </a:lnTo>
                    <a:lnTo>
                      <a:pt x="2413" y="4843"/>
                    </a:lnTo>
                    <a:lnTo>
                      <a:pt x="2430" y="4707"/>
                    </a:lnTo>
                    <a:lnTo>
                      <a:pt x="2455" y="4573"/>
                    </a:lnTo>
                    <a:lnTo>
                      <a:pt x="2485" y="4441"/>
                    </a:lnTo>
                    <a:lnTo>
                      <a:pt x="2521" y="4312"/>
                    </a:lnTo>
                    <a:lnTo>
                      <a:pt x="2564" y="4185"/>
                    </a:lnTo>
                    <a:lnTo>
                      <a:pt x="2612" y="4062"/>
                    </a:lnTo>
                    <a:lnTo>
                      <a:pt x="2668" y="3941"/>
                    </a:lnTo>
                    <a:lnTo>
                      <a:pt x="2727" y="3823"/>
                    </a:lnTo>
                    <a:lnTo>
                      <a:pt x="2792" y="3710"/>
                    </a:lnTo>
                    <a:lnTo>
                      <a:pt x="2864" y="3599"/>
                    </a:lnTo>
                    <a:lnTo>
                      <a:pt x="2940" y="3493"/>
                    </a:lnTo>
                    <a:lnTo>
                      <a:pt x="3020" y="3389"/>
                    </a:lnTo>
                    <a:lnTo>
                      <a:pt x="3105" y="3291"/>
                    </a:lnTo>
                    <a:lnTo>
                      <a:pt x="3195" y="3197"/>
                    </a:lnTo>
                    <a:lnTo>
                      <a:pt x="3290" y="3106"/>
                    </a:lnTo>
                    <a:lnTo>
                      <a:pt x="3389" y="3021"/>
                    </a:lnTo>
                    <a:lnTo>
                      <a:pt x="3492" y="2940"/>
                    </a:lnTo>
                    <a:lnTo>
                      <a:pt x="3598" y="2864"/>
                    </a:lnTo>
                    <a:lnTo>
                      <a:pt x="3709" y="2793"/>
                    </a:lnTo>
                    <a:lnTo>
                      <a:pt x="3822" y="2728"/>
                    </a:lnTo>
                    <a:lnTo>
                      <a:pt x="3940" y="2667"/>
                    </a:lnTo>
                    <a:lnTo>
                      <a:pt x="4059" y="2613"/>
                    </a:lnTo>
                    <a:lnTo>
                      <a:pt x="4183" y="2564"/>
                    </a:lnTo>
                    <a:lnTo>
                      <a:pt x="4310" y="2521"/>
                    </a:lnTo>
                    <a:lnTo>
                      <a:pt x="4439" y="2484"/>
                    </a:lnTo>
                    <a:lnTo>
                      <a:pt x="4571" y="2454"/>
                    </a:lnTo>
                    <a:lnTo>
                      <a:pt x="4704" y="2430"/>
                    </a:lnTo>
                    <a:lnTo>
                      <a:pt x="4841" y="2412"/>
                    </a:lnTo>
                    <a:lnTo>
                      <a:pt x="4979" y="2402"/>
                    </a:lnTo>
                    <a:lnTo>
                      <a:pt x="5118" y="23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6434166" y="2089164"/>
                <a:ext cx="1050274" cy="1051300"/>
              </a:xfrm>
              <a:custGeom>
                <a:avLst/>
                <a:gdLst>
                  <a:gd name="T0" fmla="*/ 6223 w 10244"/>
                  <a:gd name="T1" fmla="*/ 1068 h 10249"/>
                  <a:gd name="T2" fmla="*/ 6451 w 10244"/>
                  <a:gd name="T3" fmla="*/ 1137 h 10249"/>
                  <a:gd name="T4" fmla="*/ 6673 w 10244"/>
                  <a:gd name="T5" fmla="*/ 1219 h 10249"/>
                  <a:gd name="T6" fmla="*/ 6889 w 10244"/>
                  <a:gd name="T7" fmla="*/ 1313 h 10249"/>
                  <a:gd name="T8" fmla="*/ 7098 w 10244"/>
                  <a:gd name="T9" fmla="*/ 1417 h 10249"/>
                  <a:gd name="T10" fmla="*/ 7342 w 10244"/>
                  <a:gd name="T11" fmla="*/ 1559 h 10249"/>
                  <a:gd name="T12" fmla="*/ 8743 w 10244"/>
                  <a:gd name="T13" fmla="*/ 3006 h 10249"/>
                  <a:gd name="T14" fmla="*/ 8947 w 10244"/>
                  <a:gd name="T15" fmla="*/ 3401 h 10249"/>
                  <a:gd name="T16" fmla="*/ 9107 w 10244"/>
                  <a:gd name="T17" fmla="*/ 3819 h 10249"/>
                  <a:gd name="T18" fmla="*/ 9224 w 10244"/>
                  <a:gd name="T19" fmla="*/ 4257 h 10249"/>
                  <a:gd name="T20" fmla="*/ 9153 w 10244"/>
                  <a:gd name="T21" fmla="*/ 6273 h 10249"/>
                  <a:gd name="T22" fmla="*/ 9006 w 10244"/>
                  <a:gd name="T23" fmla="*/ 6699 h 10249"/>
                  <a:gd name="T24" fmla="*/ 8817 w 10244"/>
                  <a:gd name="T25" fmla="*/ 7103 h 10249"/>
                  <a:gd name="T26" fmla="*/ 9350 w 10244"/>
                  <a:gd name="T27" fmla="*/ 8139 h 10249"/>
                  <a:gd name="T28" fmla="*/ 7092 w 10244"/>
                  <a:gd name="T29" fmla="*/ 8827 h 10249"/>
                  <a:gd name="T30" fmla="*/ 6689 w 10244"/>
                  <a:gd name="T31" fmla="*/ 9017 h 10249"/>
                  <a:gd name="T32" fmla="*/ 6264 w 10244"/>
                  <a:gd name="T33" fmla="*/ 9162 h 10249"/>
                  <a:gd name="T34" fmla="*/ 4152 w 10244"/>
                  <a:gd name="T35" fmla="*/ 10232 h 10249"/>
                  <a:gd name="T36" fmla="*/ 3813 w 10244"/>
                  <a:gd name="T37" fmla="*/ 9114 h 10249"/>
                  <a:gd name="T38" fmla="*/ 3395 w 10244"/>
                  <a:gd name="T39" fmla="*/ 8951 h 10249"/>
                  <a:gd name="T40" fmla="*/ 3000 w 10244"/>
                  <a:gd name="T41" fmla="*/ 8746 h 10249"/>
                  <a:gd name="T42" fmla="*/ 1558 w 10244"/>
                  <a:gd name="T43" fmla="*/ 7344 h 10249"/>
                  <a:gd name="T44" fmla="*/ 1344 w 10244"/>
                  <a:gd name="T45" fmla="*/ 6956 h 10249"/>
                  <a:gd name="T46" fmla="*/ 1170 w 10244"/>
                  <a:gd name="T47" fmla="*/ 6543 h 10249"/>
                  <a:gd name="T48" fmla="*/ 1040 w 10244"/>
                  <a:gd name="T49" fmla="*/ 6110 h 10249"/>
                  <a:gd name="T50" fmla="*/ 1049 w 10244"/>
                  <a:gd name="T51" fmla="*/ 4093 h 10249"/>
                  <a:gd name="T52" fmla="*/ 1183 w 10244"/>
                  <a:gd name="T53" fmla="*/ 3662 h 10249"/>
                  <a:gd name="T54" fmla="*/ 1361 w 10244"/>
                  <a:gd name="T55" fmla="*/ 3252 h 10249"/>
                  <a:gd name="T56" fmla="*/ 1579 w 10244"/>
                  <a:gd name="T57" fmla="*/ 2865 h 10249"/>
                  <a:gd name="T58" fmla="*/ 3033 w 10244"/>
                  <a:gd name="T59" fmla="*/ 1476 h 10249"/>
                  <a:gd name="T60" fmla="*/ 3429 w 10244"/>
                  <a:gd name="T61" fmla="*/ 1275 h 10249"/>
                  <a:gd name="T62" fmla="*/ 3849 w 10244"/>
                  <a:gd name="T63" fmla="*/ 1116 h 10249"/>
                  <a:gd name="T64" fmla="*/ 4199 w 10244"/>
                  <a:gd name="T65" fmla="*/ 0 h 10249"/>
                  <a:gd name="T66" fmla="*/ 5396 w 10244"/>
                  <a:gd name="T67" fmla="*/ 2412 h 10249"/>
                  <a:gd name="T68" fmla="*/ 6053 w 10244"/>
                  <a:gd name="T69" fmla="*/ 2564 h 10249"/>
                  <a:gd name="T70" fmla="*/ 6638 w 10244"/>
                  <a:gd name="T71" fmla="*/ 2864 h 10249"/>
                  <a:gd name="T72" fmla="*/ 7131 w 10244"/>
                  <a:gd name="T73" fmla="*/ 3291 h 10249"/>
                  <a:gd name="T74" fmla="*/ 7508 w 10244"/>
                  <a:gd name="T75" fmla="*/ 3823 h 10249"/>
                  <a:gd name="T76" fmla="*/ 7752 w 10244"/>
                  <a:gd name="T77" fmla="*/ 4441 h 10249"/>
                  <a:gd name="T78" fmla="*/ 7836 w 10244"/>
                  <a:gd name="T79" fmla="*/ 5121 h 10249"/>
                  <a:gd name="T80" fmla="*/ 7752 w 10244"/>
                  <a:gd name="T81" fmla="*/ 5801 h 10249"/>
                  <a:gd name="T82" fmla="*/ 7508 w 10244"/>
                  <a:gd name="T83" fmla="*/ 6418 h 10249"/>
                  <a:gd name="T84" fmla="*/ 7131 w 10244"/>
                  <a:gd name="T85" fmla="*/ 6951 h 10249"/>
                  <a:gd name="T86" fmla="*/ 6638 w 10244"/>
                  <a:gd name="T87" fmla="*/ 7378 h 10249"/>
                  <a:gd name="T88" fmla="*/ 6053 w 10244"/>
                  <a:gd name="T89" fmla="*/ 7678 h 10249"/>
                  <a:gd name="T90" fmla="*/ 5396 w 10244"/>
                  <a:gd name="T91" fmla="*/ 7829 h 10249"/>
                  <a:gd name="T92" fmla="*/ 4704 w 10244"/>
                  <a:gd name="T93" fmla="*/ 7812 h 10249"/>
                  <a:gd name="T94" fmla="*/ 4059 w 10244"/>
                  <a:gd name="T95" fmla="*/ 7629 h 10249"/>
                  <a:gd name="T96" fmla="*/ 3492 w 10244"/>
                  <a:gd name="T97" fmla="*/ 7302 h 10249"/>
                  <a:gd name="T98" fmla="*/ 3020 w 10244"/>
                  <a:gd name="T99" fmla="*/ 6852 h 10249"/>
                  <a:gd name="T100" fmla="*/ 2668 w 10244"/>
                  <a:gd name="T101" fmla="*/ 6301 h 10249"/>
                  <a:gd name="T102" fmla="*/ 2455 w 10244"/>
                  <a:gd name="T103" fmla="*/ 5669 h 10249"/>
                  <a:gd name="T104" fmla="*/ 2403 w 10244"/>
                  <a:gd name="T105" fmla="*/ 4981 h 10249"/>
                  <a:gd name="T106" fmla="*/ 2521 w 10244"/>
                  <a:gd name="T107" fmla="*/ 4312 h 10249"/>
                  <a:gd name="T108" fmla="*/ 2792 w 10244"/>
                  <a:gd name="T109" fmla="*/ 3710 h 10249"/>
                  <a:gd name="T110" fmla="*/ 3195 w 10244"/>
                  <a:gd name="T111" fmla="*/ 3197 h 10249"/>
                  <a:gd name="T112" fmla="*/ 3709 w 10244"/>
                  <a:gd name="T113" fmla="*/ 2793 h 10249"/>
                  <a:gd name="T114" fmla="*/ 4310 w 10244"/>
                  <a:gd name="T115" fmla="*/ 2521 h 10249"/>
                  <a:gd name="T116" fmla="*/ 4979 w 10244"/>
                  <a:gd name="T117" fmla="*/ 2402 h 10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44" h="10249">
                    <a:moveTo>
                      <a:pt x="6037" y="1022"/>
                    </a:moveTo>
                    <a:lnTo>
                      <a:pt x="6084" y="1032"/>
                    </a:lnTo>
                    <a:lnTo>
                      <a:pt x="6130" y="1044"/>
                    </a:lnTo>
                    <a:lnTo>
                      <a:pt x="6177" y="1056"/>
                    </a:lnTo>
                    <a:lnTo>
                      <a:pt x="6223" y="1068"/>
                    </a:lnTo>
                    <a:lnTo>
                      <a:pt x="6269" y="1081"/>
                    </a:lnTo>
                    <a:lnTo>
                      <a:pt x="6315" y="1094"/>
                    </a:lnTo>
                    <a:lnTo>
                      <a:pt x="6360" y="1108"/>
                    </a:lnTo>
                    <a:lnTo>
                      <a:pt x="6406" y="1122"/>
                    </a:lnTo>
                    <a:lnTo>
                      <a:pt x="6451" y="1137"/>
                    </a:lnTo>
                    <a:lnTo>
                      <a:pt x="6496" y="1152"/>
                    </a:lnTo>
                    <a:lnTo>
                      <a:pt x="6540" y="1169"/>
                    </a:lnTo>
                    <a:lnTo>
                      <a:pt x="6585" y="1185"/>
                    </a:lnTo>
                    <a:lnTo>
                      <a:pt x="6629" y="1201"/>
                    </a:lnTo>
                    <a:lnTo>
                      <a:pt x="6673" y="1219"/>
                    </a:lnTo>
                    <a:lnTo>
                      <a:pt x="6717" y="1237"/>
                    </a:lnTo>
                    <a:lnTo>
                      <a:pt x="6760" y="1255"/>
                    </a:lnTo>
                    <a:lnTo>
                      <a:pt x="6804" y="1274"/>
                    </a:lnTo>
                    <a:lnTo>
                      <a:pt x="6847" y="1292"/>
                    </a:lnTo>
                    <a:lnTo>
                      <a:pt x="6889" y="1313"/>
                    </a:lnTo>
                    <a:lnTo>
                      <a:pt x="6932" y="1332"/>
                    </a:lnTo>
                    <a:lnTo>
                      <a:pt x="6973" y="1353"/>
                    </a:lnTo>
                    <a:lnTo>
                      <a:pt x="7015" y="1374"/>
                    </a:lnTo>
                    <a:lnTo>
                      <a:pt x="7057" y="1396"/>
                    </a:lnTo>
                    <a:lnTo>
                      <a:pt x="7098" y="1417"/>
                    </a:lnTo>
                    <a:lnTo>
                      <a:pt x="7140" y="1440"/>
                    </a:lnTo>
                    <a:lnTo>
                      <a:pt x="7181" y="1463"/>
                    </a:lnTo>
                    <a:lnTo>
                      <a:pt x="7221" y="1486"/>
                    </a:lnTo>
                    <a:lnTo>
                      <a:pt x="7262" y="1509"/>
                    </a:lnTo>
                    <a:lnTo>
                      <a:pt x="7342" y="1559"/>
                    </a:lnTo>
                    <a:lnTo>
                      <a:pt x="7419" y="1609"/>
                    </a:lnTo>
                    <a:lnTo>
                      <a:pt x="8152" y="898"/>
                    </a:lnTo>
                    <a:lnTo>
                      <a:pt x="9431" y="2220"/>
                    </a:lnTo>
                    <a:lnTo>
                      <a:pt x="8698" y="2930"/>
                    </a:lnTo>
                    <a:lnTo>
                      <a:pt x="8743" y="3006"/>
                    </a:lnTo>
                    <a:lnTo>
                      <a:pt x="8787" y="3084"/>
                    </a:lnTo>
                    <a:lnTo>
                      <a:pt x="8829" y="3162"/>
                    </a:lnTo>
                    <a:lnTo>
                      <a:pt x="8870" y="3241"/>
                    </a:lnTo>
                    <a:lnTo>
                      <a:pt x="8909" y="3321"/>
                    </a:lnTo>
                    <a:lnTo>
                      <a:pt x="8947" y="3401"/>
                    </a:lnTo>
                    <a:lnTo>
                      <a:pt x="8983" y="3483"/>
                    </a:lnTo>
                    <a:lnTo>
                      <a:pt x="9016" y="3566"/>
                    </a:lnTo>
                    <a:lnTo>
                      <a:pt x="9048" y="3650"/>
                    </a:lnTo>
                    <a:lnTo>
                      <a:pt x="9079" y="3734"/>
                    </a:lnTo>
                    <a:lnTo>
                      <a:pt x="9107" y="3819"/>
                    </a:lnTo>
                    <a:lnTo>
                      <a:pt x="9135" y="3906"/>
                    </a:lnTo>
                    <a:lnTo>
                      <a:pt x="9160" y="3992"/>
                    </a:lnTo>
                    <a:lnTo>
                      <a:pt x="9183" y="4080"/>
                    </a:lnTo>
                    <a:lnTo>
                      <a:pt x="9205" y="4168"/>
                    </a:lnTo>
                    <a:lnTo>
                      <a:pt x="9224" y="4257"/>
                    </a:lnTo>
                    <a:lnTo>
                      <a:pt x="10244" y="4272"/>
                    </a:lnTo>
                    <a:lnTo>
                      <a:pt x="10219" y="6111"/>
                    </a:lnTo>
                    <a:lnTo>
                      <a:pt x="9199" y="6097"/>
                    </a:lnTo>
                    <a:lnTo>
                      <a:pt x="9177" y="6185"/>
                    </a:lnTo>
                    <a:lnTo>
                      <a:pt x="9153" y="6273"/>
                    </a:lnTo>
                    <a:lnTo>
                      <a:pt x="9127" y="6360"/>
                    </a:lnTo>
                    <a:lnTo>
                      <a:pt x="9099" y="6446"/>
                    </a:lnTo>
                    <a:lnTo>
                      <a:pt x="9071" y="6531"/>
                    </a:lnTo>
                    <a:lnTo>
                      <a:pt x="9039" y="6616"/>
                    </a:lnTo>
                    <a:lnTo>
                      <a:pt x="9006" y="6699"/>
                    </a:lnTo>
                    <a:lnTo>
                      <a:pt x="8971" y="6782"/>
                    </a:lnTo>
                    <a:lnTo>
                      <a:pt x="8936" y="6864"/>
                    </a:lnTo>
                    <a:lnTo>
                      <a:pt x="8898" y="6945"/>
                    </a:lnTo>
                    <a:lnTo>
                      <a:pt x="8858" y="7024"/>
                    </a:lnTo>
                    <a:lnTo>
                      <a:pt x="8817" y="7103"/>
                    </a:lnTo>
                    <a:lnTo>
                      <a:pt x="8774" y="7181"/>
                    </a:lnTo>
                    <a:lnTo>
                      <a:pt x="8729" y="7258"/>
                    </a:lnTo>
                    <a:lnTo>
                      <a:pt x="8683" y="7334"/>
                    </a:lnTo>
                    <a:lnTo>
                      <a:pt x="8636" y="7409"/>
                    </a:lnTo>
                    <a:lnTo>
                      <a:pt x="9350" y="8139"/>
                    </a:lnTo>
                    <a:lnTo>
                      <a:pt x="8035" y="9425"/>
                    </a:lnTo>
                    <a:lnTo>
                      <a:pt x="7322" y="8695"/>
                    </a:lnTo>
                    <a:lnTo>
                      <a:pt x="7246" y="8740"/>
                    </a:lnTo>
                    <a:lnTo>
                      <a:pt x="7170" y="8785"/>
                    </a:lnTo>
                    <a:lnTo>
                      <a:pt x="7092" y="8827"/>
                    </a:lnTo>
                    <a:lnTo>
                      <a:pt x="7013" y="8868"/>
                    </a:lnTo>
                    <a:lnTo>
                      <a:pt x="6934" y="8908"/>
                    </a:lnTo>
                    <a:lnTo>
                      <a:pt x="6853" y="8946"/>
                    </a:lnTo>
                    <a:lnTo>
                      <a:pt x="6771" y="8982"/>
                    </a:lnTo>
                    <a:lnTo>
                      <a:pt x="6689" y="9017"/>
                    </a:lnTo>
                    <a:lnTo>
                      <a:pt x="6605" y="9049"/>
                    </a:lnTo>
                    <a:lnTo>
                      <a:pt x="6522" y="9080"/>
                    </a:lnTo>
                    <a:lnTo>
                      <a:pt x="6436" y="9110"/>
                    </a:lnTo>
                    <a:lnTo>
                      <a:pt x="6350" y="9137"/>
                    </a:lnTo>
                    <a:lnTo>
                      <a:pt x="6264" y="9162"/>
                    </a:lnTo>
                    <a:lnTo>
                      <a:pt x="6176" y="9187"/>
                    </a:lnTo>
                    <a:lnTo>
                      <a:pt x="6088" y="9208"/>
                    </a:lnTo>
                    <a:lnTo>
                      <a:pt x="5999" y="9228"/>
                    </a:lnTo>
                    <a:lnTo>
                      <a:pt x="5990" y="10249"/>
                    </a:lnTo>
                    <a:lnTo>
                      <a:pt x="4152" y="10232"/>
                    </a:lnTo>
                    <a:lnTo>
                      <a:pt x="4162" y="9211"/>
                    </a:lnTo>
                    <a:lnTo>
                      <a:pt x="4074" y="9190"/>
                    </a:lnTo>
                    <a:lnTo>
                      <a:pt x="3986" y="9166"/>
                    </a:lnTo>
                    <a:lnTo>
                      <a:pt x="3899" y="9141"/>
                    </a:lnTo>
                    <a:lnTo>
                      <a:pt x="3813" y="9114"/>
                    </a:lnTo>
                    <a:lnTo>
                      <a:pt x="3727" y="9084"/>
                    </a:lnTo>
                    <a:lnTo>
                      <a:pt x="3643" y="9054"/>
                    </a:lnTo>
                    <a:lnTo>
                      <a:pt x="3559" y="9022"/>
                    </a:lnTo>
                    <a:lnTo>
                      <a:pt x="3477" y="8987"/>
                    </a:lnTo>
                    <a:lnTo>
                      <a:pt x="3395" y="8951"/>
                    </a:lnTo>
                    <a:lnTo>
                      <a:pt x="3314" y="8913"/>
                    </a:lnTo>
                    <a:lnTo>
                      <a:pt x="3234" y="8874"/>
                    </a:lnTo>
                    <a:lnTo>
                      <a:pt x="3154" y="8833"/>
                    </a:lnTo>
                    <a:lnTo>
                      <a:pt x="3077" y="8790"/>
                    </a:lnTo>
                    <a:lnTo>
                      <a:pt x="3000" y="8746"/>
                    </a:lnTo>
                    <a:lnTo>
                      <a:pt x="2923" y="8701"/>
                    </a:lnTo>
                    <a:lnTo>
                      <a:pt x="2849" y="8653"/>
                    </a:lnTo>
                    <a:lnTo>
                      <a:pt x="2123" y="9371"/>
                    </a:lnTo>
                    <a:lnTo>
                      <a:pt x="832" y="8062"/>
                    </a:lnTo>
                    <a:lnTo>
                      <a:pt x="1558" y="7344"/>
                    </a:lnTo>
                    <a:lnTo>
                      <a:pt x="1512" y="7268"/>
                    </a:lnTo>
                    <a:lnTo>
                      <a:pt x="1467" y="7191"/>
                    </a:lnTo>
                    <a:lnTo>
                      <a:pt x="1424" y="7115"/>
                    </a:lnTo>
                    <a:lnTo>
                      <a:pt x="1383" y="7036"/>
                    </a:lnTo>
                    <a:lnTo>
                      <a:pt x="1344" y="6956"/>
                    </a:lnTo>
                    <a:lnTo>
                      <a:pt x="1306" y="6875"/>
                    </a:lnTo>
                    <a:lnTo>
                      <a:pt x="1269" y="6793"/>
                    </a:lnTo>
                    <a:lnTo>
                      <a:pt x="1234" y="6711"/>
                    </a:lnTo>
                    <a:lnTo>
                      <a:pt x="1201" y="6628"/>
                    </a:lnTo>
                    <a:lnTo>
                      <a:pt x="1170" y="6543"/>
                    </a:lnTo>
                    <a:lnTo>
                      <a:pt x="1140" y="6458"/>
                    </a:lnTo>
                    <a:lnTo>
                      <a:pt x="1112" y="6372"/>
                    </a:lnTo>
                    <a:lnTo>
                      <a:pt x="1087" y="6286"/>
                    </a:lnTo>
                    <a:lnTo>
                      <a:pt x="1062" y="6198"/>
                    </a:lnTo>
                    <a:lnTo>
                      <a:pt x="1040" y="6110"/>
                    </a:lnTo>
                    <a:lnTo>
                      <a:pt x="1019" y="6022"/>
                    </a:lnTo>
                    <a:lnTo>
                      <a:pt x="0" y="6017"/>
                    </a:lnTo>
                    <a:lnTo>
                      <a:pt x="8" y="4177"/>
                    </a:lnTo>
                    <a:lnTo>
                      <a:pt x="1029" y="4183"/>
                    </a:lnTo>
                    <a:lnTo>
                      <a:pt x="1049" y="4093"/>
                    </a:lnTo>
                    <a:lnTo>
                      <a:pt x="1073" y="4005"/>
                    </a:lnTo>
                    <a:lnTo>
                      <a:pt x="1097" y="3918"/>
                    </a:lnTo>
                    <a:lnTo>
                      <a:pt x="1124" y="3832"/>
                    </a:lnTo>
                    <a:lnTo>
                      <a:pt x="1152" y="3746"/>
                    </a:lnTo>
                    <a:lnTo>
                      <a:pt x="1183" y="3662"/>
                    </a:lnTo>
                    <a:lnTo>
                      <a:pt x="1215" y="3579"/>
                    </a:lnTo>
                    <a:lnTo>
                      <a:pt x="1248" y="3496"/>
                    </a:lnTo>
                    <a:lnTo>
                      <a:pt x="1284" y="3413"/>
                    </a:lnTo>
                    <a:lnTo>
                      <a:pt x="1322" y="3332"/>
                    </a:lnTo>
                    <a:lnTo>
                      <a:pt x="1361" y="3252"/>
                    </a:lnTo>
                    <a:lnTo>
                      <a:pt x="1401" y="3172"/>
                    </a:lnTo>
                    <a:lnTo>
                      <a:pt x="1443" y="3094"/>
                    </a:lnTo>
                    <a:lnTo>
                      <a:pt x="1487" y="3016"/>
                    </a:lnTo>
                    <a:lnTo>
                      <a:pt x="1532" y="2941"/>
                    </a:lnTo>
                    <a:lnTo>
                      <a:pt x="1579" y="2865"/>
                    </a:lnTo>
                    <a:lnTo>
                      <a:pt x="859" y="2141"/>
                    </a:lnTo>
                    <a:lnTo>
                      <a:pt x="2162" y="843"/>
                    </a:lnTo>
                    <a:lnTo>
                      <a:pt x="2881" y="1568"/>
                    </a:lnTo>
                    <a:lnTo>
                      <a:pt x="2956" y="1521"/>
                    </a:lnTo>
                    <a:lnTo>
                      <a:pt x="3033" y="1476"/>
                    </a:lnTo>
                    <a:lnTo>
                      <a:pt x="3110" y="1433"/>
                    </a:lnTo>
                    <a:lnTo>
                      <a:pt x="3189" y="1391"/>
                    </a:lnTo>
                    <a:lnTo>
                      <a:pt x="3268" y="1351"/>
                    </a:lnTo>
                    <a:lnTo>
                      <a:pt x="3349" y="1312"/>
                    </a:lnTo>
                    <a:lnTo>
                      <a:pt x="3429" y="1275"/>
                    </a:lnTo>
                    <a:lnTo>
                      <a:pt x="3512" y="1240"/>
                    </a:lnTo>
                    <a:lnTo>
                      <a:pt x="3595" y="1206"/>
                    </a:lnTo>
                    <a:lnTo>
                      <a:pt x="3679" y="1175"/>
                    </a:lnTo>
                    <a:lnTo>
                      <a:pt x="3764" y="1145"/>
                    </a:lnTo>
                    <a:lnTo>
                      <a:pt x="3849" y="1116"/>
                    </a:lnTo>
                    <a:lnTo>
                      <a:pt x="3936" y="1090"/>
                    </a:lnTo>
                    <a:lnTo>
                      <a:pt x="4023" y="1065"/>
                    </a:lnTo>
                    <a:lnTo>
                      <a:pt x="4110" y="1043"/>
                    </a:lnTo>
                    <a:lnTo>
                      <a:pt x="4199" y="1022"/>
                    </a:lnTo>
                    <a:lnTo>
                      <a:pt x="4199" y="0"/>
                    </a:lnTo>
                    <a:lnTo>
                      <a:pt x="6037" y="0"/>
                    </a:lnTo>
                    <a:lnTo>
                      <a:pt x="6037" y="1022"/>
                    </a:lnTo>
                    <a:close/>
                    <a:moveTo>
                      <a:pt x="5118" y="2399"/>
                    </a:moveTo>
                    <a:lnTo>
                      <a:pt x="5258" y="2402"/>
                    </a:lnTo>
                    <a:lnTo>
                      <a:pt x="5396" y="2412"/>
                    </a:lnTo>
                    <a:lnTo>
                      <a:pt x="5532" y="2430"/>
                    </a:lnTo>
                    <a:lnTo>
                      <a:pt x="5666" y="2454"/>
                    </a:lnTo>
                    <a:lnTo>
                      <a:pt x="5798" y="2484"/>
                    </a:lnTo>
                    <a:lnTo>
                      <a:pt x="5926" y="2521"/>
                    </a:lnTo>
                    <a:lnTo>
                      <a:pt x="6053" y="2564"/>
                    </a:lnTo>
                    <a:lnTo>
                      <a:pt x="6176" y="2613"/>
                    </a:lnTo>
                    <a:lnTo>
                      <a:pt x="6297" y="2667"/>
                    </a:lnTo>
                    <a:lnTo>
                      <a:pt x="6414" y="2728"/>
                    </a:lnTo>
                    <a:lnTo>
                      <a:pt x="6528" y="2793"/>
                    </a:lnTo>
                    <a:lnTo>
                      <a:pt x="6638" y="2864"/>
                    </a:lnTo>
                    <a:lnTo>
                      <a:pt x="6744" y="2940"/>
                    </a:lnTo>
                    <a:lnTo>
                      <a:pt x="6848" y="3021"/>
                    </a:lnTo>
                    <a:lnTo>
                      <a:pt x="6946" y="3106"/>
                    </a:lnTo>
                    <a:lnTo>
                      <a:pt x="7041" y="3197"/>
                    </a:lnTo>
                    <a:lnTo>
                      <a:pt x="7131" y="3291"/>
                    </a:lnTo>
                    <a:lnTo>
                      <a:pt x="7216" y="3389"/>
                    </a:lnTo>
                    <a:lnTo>
                      <a:pt x="7297" y="3493"/>
                    </a:lnTo>
                    <a:lnTo>
                      <a:pt x="7372" y="3599"/>
                    </a:lnTo>
                    <a:lnTo>
                      <a:pt x="7443" y="3710"/>
                    </a:lnTo>
                    <a:lnTo>
                      <a:pt x="7508" y="3823"/>
                    </a:lnTo>
                    <a:lnTo>
                      <a:pt x="7569" y="3941"/>
                    </a:lnTo>
                    <a:lnTo>
                      <a:pt x="7623" y="4062"/>
                    </a:lnTo>
                    <a:lnTo>
                      <a:pt x="7672" y="4185"/>
                    </a:lnTo>
                    <a:lnTo>
                      <a:pt x="7715" y="4312"/>
                    </a:lnTo>
                    <a:lnTo>
                      <a:pt x="7752" y="4441"/>
                    </a:lnTo>
                    <a:lnTo>
                      <a:pt x="7781" y="4573"/>
                    </a:lnTo>
                    <a:lnTo>
                      <a:pt x="7806" y="4707"/>
                    </a:lnTo>
                    <a:lnTo>
                      <a:pt x="7823" y="4843"/>
                    </a:lnTo>
                    <a:lnTo>
                      <a:pt x="7833" y="4981"/>
                    </a:lnTo>
                    <a:lnTo>
                      <a:pt x="7836" y="5121"/>
                    </a:lnTo>
                    <a:lnTo>
                      <a:pt x="7833" y="5261"/>
                    </a:lnTo>
                    <a:lnTo>
                      <a:pt x="7823" y="5399"/>
                    </a:lnTo>
                    <a:lnTo>
                      <a:pt x="7806" y="5535"/>
                    </a:lnTo>
                    <a:lnTo>
                      <a:pt x="7781" y="5669"/>
                    </a:lnTo>
                    <a:lnTo>
                      <a:pt x="7752" y="5801"/>
                    </a:lnTo>
                    <a:lnTo>
                      <a:pt x="7715" y="5930"/>
                    </a:lnTo>
                    <a:lnTo>
                      <a:pt x="7672" y="6057"/>
                    </a:lnTo>
                    <a:lnTo>
                      <a:pt x="7623" y="6181"/>
                    </a:lnTo>
                    <a:lnTo>
                      <a:pt x="7569" y="6301"/>
                    </a:lnTo>
                    <a:lnTo>
                      <a:pt x="7508" y="6418"/>
                    </a:lnTo>
                    <a:lnTo>
                      <a:pt x="7443" y="6532"/>
                    </a:lnTo>
                    <a:lnTo>
                      <a:pt x="7372" y="6643"/>
                    </a:lnTo>
                    <a:lnTo>
                      <a:pt x="7297" y="6749"/>
                    </a:lnTo>
                    <a:lnTo>
                      <a:pt x="7216" y="6852"/>
                    </a:lnTo>
                    <a:lnTo>
                      <a:pt x="7131" y="6951"/>
                    </a:lnTo>
                    <a:lnTo>
                      <a:pt x="7041" y="7046"/>
                    </a:lnTo>
                    <a:lnTo>
                      <a:pt x="6946" y="7136"/>
                    </a:lnTo>
                    <a:lnTo>
                      <a:pt x="6848" y="7221"/>
                    </a:lnTo>
                    <a:lnTo>
                      <a:pt x="6744" y="7302"/>
                    </a:lnTo>
                    <a:lnTo>
                      <a:pt x="6638" y="7378"/>
                    </a:lnTo>
                    <a:lnTo>
                      <a:pt x="6528" y="7448"/>
                    </a:lnTo>
                    <a:lnTo>
                      <a:pt x="6414" y="7514"/>
                    </a:lnTo>
                    <a:lnTo>
                      <a:pt x="6297" y="7574"/>
                    </a:lnTo>
                    <a:lnTo>
                      <a:pt x="6176" y="7629"/>
                    </a:lnTo>
                    <a:lnTo>
                      <a:pt x="6053" y="7678"/>
                    </a:lnTo>
                    <a:lnTo>
                      <a:pt x="5926" y="7721"/>
                    </a:lnTo>
                    <a:lnTo>
                      <a:pt x="5798" y="7758"/>
                    </a:lnTo>
                    <a:lnTo>
                      <a:pt x="5666" y="7787"/>
                    </a:lnTo>
                    <a:lnTo>
                      <a:pt x="5532" y="7812"/>
                    </a:lnTo>
                    <a:lnTo>
                      <a:pt x="5396" y="7829"/>
                    </a:lnTo>
                    <a:lnTo>
                      <a:pt x="5258" y="7839"/>
                    </a:lnTo>
                    <a:lnTo>
                      <a:pt x="5118" y="7842"/>
                    </a:lnTo>
                    <a:lnTo>
                      <a:pt x="4979" y="7839"/>
                    </a:lnTo>
                    <a:lnTo>
                      <a:pt x="4841" y="7829"/>
                    </a:lnTo>
                    <a:lnTo>
                      <a:pt x="4704" y="7812"/>
                    </a:lnTo>
                    <a:lnTo>
                      <a:pt x="4571" y="7787"/>
                    </a:lnTo>
                    <a:lnTo>
                      <a:pt x="4439" y="7758"/>
                    </a:lnTo>
                    <a:lnTo>
                      <a:pt x="4310" y="7721"/>
                    </a:lnTo>
                    <a:lnTo>
                      <a:pt x="4183" y="7678"/>
                    </a:lnTo>
                    <a:lnTo>
                      <a:pt x="4059" y="7629"/>
                    </a:lnTo>
                    <a:lnTo>
                      <a:pt x="3940" y="7574"/>
                    </a:lnTo>
                    <a:lnTo>
                      <a:pt x="3822" y="7514"/>
                    </a:lnTo>
                    <a:lnTo>
                      <a:pt x="3709" y="7448"/>
                    </a:lnTo>
                    <a:lnTo>
                      <a:pt x="3598" y="7378"/>
                    </a:lnTo>
                    <a:lnTo>
                      <a:pt x="3492" y="7302"/>
                    </a:lnTo>
                    <a:lnTo>
                      <a:pt x="3389" y="7221"/>
                    </a:lnTo>
                    <a:lnTo>
                      <a:pt x="3290" y="7136"/>
                    </a:lnTo>
                    <a:lnTo>
                      <a:pt x="3195" y="7046"/>
                    </a:lnTo>
                    <a:lnTo>
                      <a:pt x="3105" y="6951"/>
                    </a:lnTo>
                    <a:lnTo>
                      <a:pt x="3020" y="6852"/>
                    </a:lnTo>
                    <a:lnTo>
                      <a:pt x="2940" y="6749"/>
                    </a:lnTo>
                    <a:lnTo>
                      <a:pt x="2864" y="6643"/>
                    </a:lnTo>
                    <a:lnTo>
                      <a:pt x="2792" y="6532"/>
                    </a:lnTo>
                    <a:lnTo>
                      <a:pt x="2727" y="6418"/>
                    </a:lnTo>
                    <a:lnTo>
                      <a:pt x="2668" y="6301"/>
                    </a:lnTo>
                    <a:lnTo>
                      <a:pt x="2612" y="6181"/>
                    </a:lnTo>
                    <a:lnTo>
                      <a:pt x="2564" y="6057"/>
                    </a:lnTo>
                    <a:lnTo>
                      <a:pt x="2521" y="5930"/>
                    </a:lnTo>
                    <a:lnTo>
                      <a:pt x="2485" y="5801"/>
                    </a:lnTo>
                    <a:lnTo>
                      <a:pt x="2455" y="5669"/>
                    </a:lnTo>
                    <a:lnTo>
                      <a:pt x="2430" y="5535"/>
                    </a:lnTo>
                    <a:lnTo>
                      <a:pt x="2413" y="5399"/>
                    </a:lnTo>
                    <a:lnTo>
                      <a:pt x="2403" y="5261"/>
                    </a:lnTo>
                    <a:lnTo>
                      <a:pt x="2400" y="5121"/>
                    </a:lnTo>
                    <a:lnTo>
                      <a:pt x="2403" y="4981"/>
                    </a:lnTo>
                    <a:lnTo>
                      <a:pt x="2413" y="4843"/>
                    </a:lnTo>
                    <a:lnTo>
                      <a:pt x="2430" y="4707"/>
                    </a:lnTo>
                    <a:lnTo>
                      <a:pt x="2455" y="4573"/>
                    </a:lnTo>
                    <a:lnTo>
                      <a:pt x="2485" y="4441"/>
                    </a:lnTo>
                    <a:lnTo>
                      <a:pt x="2521" y="4312"/>
                    </a:lnTo>
                    <a:lnTo>
                      <a:pt x="2564" y="4185"/>
                    </a:lnTo>
                    <a:lnTo>
                      <a:pt x="2612" y="4062"/>
                    </a:lnTo>
                    <a:lnTo>
                      <a:pt x="2668" y="3941"/>
                    </a:lnTo>
                    <a:lnTo>
                      <a:pt x="2727" y="3823"/>
                    </a:lnTo>
                    <a:lnTo>
                      <a:pt x="2792" y="3710"/>
                    </a:lnTo>
                    <a:lnTo>
                      <a:pt x="2864" y="3599"/>
                    </a:lnTo>
                    <a:lnTo>
                      <a:pt x="2940" y="3493"/>
                    </a:lnTo>
                    <a:lnTo>
                      <a:pt x="3020" y="3389"/>
                    </a:lnTo>
                    <a:lnTo>
                      <a:pt x="3105" y="3291"/>
                    </a:lnTo>
                    <a:lnTo>
                      <a:pt x="3195" y="3197"/>
                    </a:lnTo>
                    <a:lnTo>
                      <a:pt x="3290" y="3106"/>
                    </a:lnTo>
                    <a:lnTo>
                      <a:pt x="3389" y="3021"/>
                    </a:lnTo>
                    <a:lnTo>
                      <a:pt x="3492" y="2940"/>
                    </a:lnTo>
                    <a:lnTo>
                      <a:pt x="3598" y="2864"/>
                    </a:lnTo>
                    <a:lnTo>
                      <a:pt x="3709" y="2793"/>
                    </a:lnTo>
                    <a:lnTo>
                      <a:pt x="3822" y="2728"/>
                    </a:lnTo>
                    <a:lnTo>
                      <a:pt x="3940" y="2667"/>
                    </a:lnTo>
                    <a:lnTo>
                      <a:pt x="4059" y="2613"/>
                    </a:lnTo>
                    <a:lnTo>
                      <a:pt x="4183" y="2564"/>
                    </a:lnTo>
                    <a:lnTo>
                      <a:pt x="4310" y="2521"/>
                    </a:lnTo>
                    <a:lnTo>
                      <a:pt x="4439" y="2484"/>
                    </a:lnTo>
                    <a:lnTo>
                      <a:pt x="4571" y="2454"/>
                    </a:lnTo>
                    <a:lnTo>
                      <a:pt x="4704" y="2430"/>
                    </a:lnTo>
                    <a:lnTo>
                      <a:pt x="4841" y="2412"/>
                    </a:lnTo>
                    <a:lnTo>
                      <a:pt x="4979" y="2402"/>
                    </a:lnTo>
                    <a:lnTo>
                      <a:pt x="5118" y="2399"/>
                    </a:lnTo>
                    <a:close/>
                  </a:path>
                </a:pathLst>
              </a:custGeom>
              <a:grpFill/>
              <a:ln w="28575">
                <a:solidFill>
                  <a:srgbClr val="222A35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4871804" y="3982995"/>
            <a:ext cx="2803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 smtClean="0"/>
              <a:t>Thanks You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388877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8754" y="1931831"/>
            <a:ext cx="7998141" cy="41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19"/>
          <p:cNvSpPr/>
          <p:nvPr/>
        </p:nvSpPr>
        <p:spPr>
          <a:xfrm>
            <a:off x="107504" y="-7621"/>
            <a:ext cx="3730400" cy="6125085"/>
          </a:xfrm>
          <a:prstGeom prst="rect">
            <a:avLst/>
          </a:prstGeom>
          <a:solidFill>
            <a:srgbClr val="005A9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" name="组合 4"/>
          <p:cNvGrpSpPr/>
          <p:nvPr/>
        </p:nvGrpSpPr>
        <p:grpSpPr>
          <a:xfrm>
            <a:off x="323527" y="3139220"/>
            <a:ext cx="3643165" cy="1922158"/>
            <a:chOff x="323528" y="3139220"/>
            <a:chExt cx="2905804" cy="1922158"/>
          </a:xfrm>
        </p:grpSpPr>
        <p:sp>
          <p:nvSpPr>
            <p:cNvPr id="10" name="矩形 5"/>
            <p:cNvSpPr/>
            <p:nvPr/>
          </p:nvSpPr>
          <p:spPr>
            <a:xfrm>
              <a:off x="323528" y="3139220"/>
              <a:ext cx="29058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Rely on PC to inquire the nursing information of every ward</a:t>
              </a:r>
              <a:endParaRPr lang="zh-CN" altLang="en-US" sz="1600" dirty="0">
                <a:solidFill>
                  <a:schemeClr val="bg1"/>
                </a:solidFill>
                <a:latin typeface="Verdana" pitchFamily="34" charset="0"/>
                <a:ea typeface="方正正黑简体" pitchFamily="2" charset="-122"/>
              </a:endParaRPr>
            </a:p>
          </p:txBody>
        </p:sp>
        <p:grpSp>
          <p:nvGrpSpPr>
            <p:cNvPr id="11" name="组合 1"/>
            <p:cNvGrpSpPr/>
            <p:nvPr/>
          </p:nvGrpSpPr>
          <p:grpSpPr>
            <a:xfrm>
              <a:off x="323528" y="3807911"/>
              <a:ext cx="2819712" cy="1253467"/>
              <a:chOff x="323528" y="3807911"/>
              <a:chExt cx="2819712" cy="125346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23528" y="4476603"/>
                <a:ext cx="2819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Entry the patient information manually</a:t>
                </a:r>
                <a:endParaRPr lang="zh-CN" altLang="en-US" sz="1600" dirty="0">
                  <a:solidFill>
                    <a:schemeClr val="bg1"/>
                  </a:solidFill>
                  <a:latin typeface="Verdana" pitchFamily="34" charset="0"/>
                  <a:ea typeface="方正正黑简体" pitchFamily="2" charset="-12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3528" y="3807911"/>
                <a:ext cx="2819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Pass the patient information by telephone or pen</a:t>
                </a:r>
                <a:endParaRPr lang="zh-CN" altLang="en-US" sz="1600" dirty="0">
                  <a:solidFill>
                    <a:schemeClr val="bg1"/>
                  </a:solidFill>
                  <a:latin typeface="Verdana" pitchFamily="34" charset="0"/>
                  <a:ea typeface="方正正黑简体" pitchFamily="2" charset="-122"/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Arial" pitchFamily="34" charset="0"/>
                <a:ea typeface="方正正黑简体" pitchFamily="2" charset="-122"/>
                <a:cs typeface="Arial" pitchFamily="34" charset="0"/>
              </a:rPr>
              <a:t>           Tradition </a:t>
            </a:r>
            <a:r>
              <a:rPr lang="en-US" altLang="zh-CN" dirty="0">
                <a:solidFill>
                  <a:schemeClr val="tx1"/>
                </a:solidFill>
                <a:latin typeface="Arial" pitchFamily="34" charset="0"/>
                <a:ea typeface="方正正黑简体" pitchFamily="2" charset="-122"/>
                <a:cs typeface="Arial" pitchFamily="34" charset="0"/>
              </a:rPr>
              <a:t>nursing station</a:t>
            </a:r>
            <a:r>
              <a:rPr lang="zh-CN" altLang="zh-CN" dirty="0">
                <a:solidFill>
                  <a:schemeClr val="tx1"/>
                </a:solidFill>
                <a:latin typeface="Arial" pitchFamily="34" charset="0"/>
                <a:ea typeface="方正正黑简体" pitchFamily="2" charset="-122"/>
                <a:cs typeface="Arial" pitchFamily="34" charset="0"/>
              </a:rPr>
              <a:t/>
            </a:r>
            <a:br>
              <a:rPr lang="zh-CN" altLang="zh-CN" dirty="0">
                <a:solidFill>
                  <a:schemeClr val="tx1"/>
                </a:solidFill>
                <a:latin typeface="Arial" pitchFamily="34" charset="0"/>
                <a:ea typeface="方正正黑简体" pitchFamily="2" charset="-122"/>
                <a:cs typeface="Arial" pitchFamily="34" charset="0"/>
              </a:rPr>
            </a:b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2595563"/>
            <a:ext cx="2609850" cy="212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105" y="2857501"/>
            <a:ext cx="1425456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3810000" y="3295650"/>
            <a:ext cx="1085850" cy="723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7048500" y="3390900"/>
            <a:ext cx="1085850" cy="723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3" descr="C:\Users\Administrator\Desktop\53172-111111092Q4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9040"/>
          <a:stretch/>
        </p:blipFill>
        <p:spPr bwMode="auto">
          <a:xfrm>
            <a:off x="0" y="10858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2"/>
          <p:cNvSpPr/>
          <p:nvPr/>
        </p:nvSpPr>
        <p:spPr>
          <a:xfrm>
            <a:off x="7946265" y="3390900"/>
            <a:ext cx="4245735" cy="2838450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Low working efficiency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Unnecessarily repeated workload</a:t>
            </a:r>
            <a:endParaRPr lang="zh-CN" altLang="en-US" sz="1600" dirty="0" smtClean="0">
              <a:solidFill>
                <a:schemeClr val="tx1"/>
              </a:solidFill>
              <a:latin typeface="Verdana" pitchFamily="34" charset="0"/>
              <a:ea typeface="方正正黑简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Risk of errors by handwriting</a:t>
            </a:r>
            <a:endParaRPr lang="zh-CN" altLang="en-US" dirty="0">
              <a:solidFill>
                <a:schemeClr val="tx1"/>
              </a:solidFill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34351" y="3429000"/>
            <a:ext cx="3379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lgerian" pitchFamily="82" charset="0"/>
                <a:ea typeface="方正正黑简体" pitchFamily="2" charset="-122"/>
                <a:cs typeface="Arial" pitchFamily="34" charset="0"/>
              </a:rPr>
              <a:t>Problems</a:t>
            </a:r>
            <a:endParaRPr lang="zh-CN" altLang="zh-CN" dirty="0">
              <a:latin typeface="Algerian" pitchFamily="82" charset="0"/>
              <a:ea typeface="方正正黑简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43944" y="579505"/>
            <a:ext cx="12137273" cy="665285"/>
          </a:xfrm>
        </p:spPr>
        <p:txBody>
          <a:bodyPr/>
          <a:lstStyle/>
          <a:p>
            <a:r>
              <a:rPr lang="en-IN" sz="3200" b="1" dirty="0" smtClean="0">
                <a:solidFill>
                  <a:schemeClr val="tx1"/>
                </a:solidFill>
              </a:rPr>
              <a:t>			Current systems in Hospital </a:t>
            </a:r>
            <a:endParaRPr lang="en-IN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165681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807" y="2250775"/>
            <a:ext cx="1244419" cy="1524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297786" y="4073662"/>
            <a:ext cx="2397914" cy="3443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100" b="1"/>
          </a:p>
        </p:txBody>
      </p:sp>
      <p:pic>
        <p:nvPicPr>
          <p:cNvPr id="8" name="Picture 7" descr="cid:image024.jpg@01D517D7.8CC054C0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471438" y="1711849"/>
            <a:ext cx="2573357" cy="266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ead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261" y="2358492"/>
            <a:ext cx="913459" cy="1125844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4123470" y="3553039"/>
            <a:ext cx="1188794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RFID READER</a:t>
            </a:r>
            <a:endParaRPr lang="en-US" sz="1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853226" y="2305527"/>
            <a:ext cx="1775738" cy="14695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1. DATE &amp; TIME OF PRODUCTION</a:t>
            </a:r>
          </a:p>
          <a:p>
            <a:pPr algn="ctr"/>
            <a:r>
              <a:rPr lang="en-US" sz="1400" b="1" dirty="0"/>
              <a:t>2. BLEND</a:t>
            </a:r>
            <a:r>
              <a:rPr lang="en-US" sz="1400" b="1" baseline="0" dirty="0"/>
              <a:t> NAME</a:t>
            </a:r>
          </a:p>
          <a:p>
            <a:pPr algn="ctr"/>
            <a:r>
              <a:rPr lang="en-US" sz="1400" b="1" baseline="0" dirty="0"/>
              <a:t>3. NET WEIGHT   </a:t>
            </a:r>
          </a:p>
          <a:p>
            <a:pPr algn="ctr"/>
            <a:r>
              <a:rPr lang="en-US" sz="1400" b="1" baseline="0" dirty="0"/>
              <a:t>4. BLEND PAPER NAME</a:t>
            </a:r>
          </a:p>
          <a:p>
            <a:pPr algn="ctr"/>
            <a:r>
              <a:rPr lang="en-US" sz="1400" b="1" baseline="0" dirty="0"/>
              <a:t>5. MIX NUMBER</a:t>
            </a:r>
            <a:endParaRPr lang="en-US" sz="1400" b="1" dirty="0"/>
          </a:p>
        </p:txBody>
      </p:sp>
      <p:pic>
        <p:nvPicPr>
          <p:cNvPr id="12" name="Picture 11" descr="ur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5094" y="2585633"/>
            <a:ext cx="639401" cy="241057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8130833" y="3116458"/>
            <a:ext cx="678214" cy="1609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100"/>
          </a:p>
        </p:txBody>
      </p:sp>
      <p:sp>
        <p:nvSpPr>
          <p:cNvPr id="16" name="TextBox 12"/>
          <p:cNvSpPr txBox="1"/>
          <p:nvPr/>
        </p:nvSpPr>
        <p:spPr>
          <a:xfrm>
            <a:off x="8991796" y="3898493"/>
            <a:ext cx="1637600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0" u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STALLION</a:t>
            </a:r>
            <a:r>
              <a:rPr lang="en-US" sz="1400" b="1" i="0" u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i="0" u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SERVER</a:t>
            </a:r>
            <a:endParaRPr lang="en-IN" sz="1400" b="1" i="0" u="none" dirty="0"/>
          </a:p>
        </p:txBody>
      </p:sp>
      <p:sp>
        <p:nvSpPr>
          <p:cNvPr id="17" name="TextBox 13"/>
          <p:cNvSpPr txBox="1"/>
          <p:nvPr/>
        </p:nvSpPr>
        <p:spPr>
          <a:xfrm>
            <a:off x="8363144" y="3355051"/>
            <a:ext cx="895156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endParaRPr lang="en-IN" sz="1400" b="1"/>
          </a:p>
        </p:txBody>
      </p:sp>
      <p:sp>
        <p:nvSpPr>
          <p:cNvPr id="19" name="Left Arrow 18"/>
          <p:cNvSpPr/>
          <p:nvPr/>
        </p:nvSpPr>
        <p:spPr>
          <a:xfrm>
            <a:off x="10548672" y="2605068"/>
            <a:ext cx="365536" cy="2721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sp>
        <p:nvSpPr>
          <p:cNvPr id="21" name="TextBox 17"/>
          <p:cNvSpPr txBox="1"/>
          <p:nvPr/>
        </p:nvSpPr>
        <p:spPr>
          <a:xfrm>
            <a:off x="10993043" y="3832427"/>
            <a:ext cx="1198957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u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REPORTS</a:t>
            </a:r>
            <a:endParaRPr lang="en-IN" sz="1200" b="1" i="0" u="none" dirty="0"/>
          </a:p>
        </p:txBody>
      </p:sp>
      <p:sp>
        <p:nvSpPr>
          <p:cNvPr id="22" name="TextBox 18"/>
          <p:cNvSpPr txBox="1"/>
          <p:nvPr/>
        </p:nvSpPr>
        <p:spPr>
          <a:xfrm>
            <a:off x="6457257" y="2826690"/>
            <a:ext cx="1117164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RFID</a:t>
            </a:r>
            <a:r>
              <a:rPr lang="en-US" sz="1400" b="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TAG</a:t>
            </a:r>
            <a:endParaRPr lang="en-IN" sz="1400" b="1" dirty="0"/>
          </a:p>
        </p:txBody>
      </p:sp>
      <p:sp>
        <p:nvSpPr>
          <p:cNvPr id="23" name="Right Arrow 22"/>
          <p:cNvSpPr/>
          <p:nvPr/>
        </p:nvSpPr>
        <p:spPr>
          <a:xfrm>
            <a:off x="3733585" y="2829878"/>
            <a:ext cx="641057" cy="258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pic>
        <p:nvPicPr>
          <p:cNvPr id="24" name="Picture 2" descr="C:\Users\Administrator\Desktop\20140718151340_2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7062" r="-139" b="15442"/>
          <a:stretch/>
        </p:blipFill>
        <p:spPr bwMode="auto">
          <a:xfrm>
            <a:off x="2989663" y="1326743"/>
            <a:ext cx="9169515" cy="48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8"/>
          <p:cNvSpPr/>
          <p:nvPr/>
        </p:nvSpPr>
        <p:spPr>
          <a:xfrm>
            <a:off x="107504" y="-7620"/>
            <a:ext cx="3024336" cy="6215238"/>
          </a:xfrm>
          <a:prstGeom prst="rect">
            <a:avLst/>
          </a:prstGeom>
          <a:solidFill>
            <a:srgbClr val="005A9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dirty="0">
              <a:solidFill>
                <a:schemeClr val="bg1"/>
              </a:solidFill>
              <a:latin typeface="Arial" pitchFamily="34" charset="0"/>
              <a:ea typeface="方正正黑简体" pitchFamily="2" charset="-122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altLang="zh-C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Connect the hospital’s HIS system with </a:t>
            </a:r>
            <a:r>
              <a:rPr lang="en-US" altLang="zh-CN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wifi</a:t>
            </a:r>
            <a:endParaRPr lang="zh-CN" altLang="en-US" dirty="0" smtClean="0">
              <a:solidFill>
                <a:schemeClr val="bg1"/>
              </a:solidFill>
              <a:latin typeface="Verdana" pitchFamily="34" charset="0"/>
              <a:ea typeface="方正正黑简体" pitchFamily="2" charset="-122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IN" altLang="zh-CN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altLang="zh-C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Scan the barcode of the patient and inquire the related information by connecting the system</a:t>
            </a:r>
          </a:p>
          <a:p>
            <a:pPr marL="285750" indent="-285750">
              <a:buFont typeface="Wingdings" pitchFamily="2" charset="2"/>
              <a:buChar char="v"/>
            </a:pPr>
            <a:endParaRPr lang="en-IN" altLang="zh-CN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altLang="zh-C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Entry medical information in real time</a:t>
            </a:r>
            <a:endParaRPr lang="zh-CN" altLang="en-US" dirty="0" smtClean="0">
              <a:solidFill>
                <a:schemeClr val="bg1"/>
              </a:solidFill>
              <a:latin typeface="Verdana" pitchFamily="34" charset="0"/>
              <a:ea typeface="方正正黑简体" pitchFamily="2" charset="-122"/>
            </a:endParaRPr>
          </a:p>
          <a:p>
            <a:endParaRPr lang="zh-CN" altLang="zh-CN" dirty="0">
              <a:solidFill>
                <a:schemeClr val="bg1"/>
              </a:solidFill>
              <a:latin typeface="Arial" pitchFamily="34" charset="0"/>
              <a:ea typeface="方正正黑简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dministrator\Desktop\404-1412101G0202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" b="11242"/>
          <a:stretch/>
        </p:blipFill>
        <p:spPr bwMode="auto">
          <a:xfrm>
            <a:off x="2840" y="-1"/>
            <a:ext cx="9138320" cy="62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6"/>
          <p:cNvSpPr/>
          <p:nvPr/>
        </p:nvSpPr>
        <p:spPr>
          <a:xfrm>
            <a:off x="9141160" y="2816449"/>
            <a:ext cx="2935259" cy="2448272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1160" y="2816450"/>
            <a:ext cx="293525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endParaRPr lang="en-US" altLang="zh-CN" sz="1400" dirty="0" smtClean="0">
              <a:solidFill>
                <a:schemeClr val="bg1"/>
              </a:solidFill>
              <a:latin typeface="方正正黑简体" pitchFamily="2" charset="-122"/>
              <a:ea typeface="方正正黑简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endParaRPr lang="en-US" altLang="zh-CN" sz="1400" dirty="0">
              <a:solidFill>
                <a:schemeClr val="bg1"/>
              </a:solidFill>
              <a:latin typeface="方正正黑简体" pitchFamily="2" charset="-122"/>
              <a:ea typeface="方正正黑简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The </a:t>
            </a:r>
            <a:r>
              <a:rPr lang="en-US" altLang="zh-CN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equipment is bulky and occupies much space of the hospital</a:t>
            </a:r>
            <a:endParaRPr lang="zh-CN" altLang="en-US" sz="1400" dirty="0">
              <a:solidFill>
                <a:schemeClr val="bg1"/>
              </a:solidFill>
              <a:latin typeface="Verdana" pitchFamily="34" charset="0"/>
              <a:ea typeface="方正正黑简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The maintenance cost is high</a:t>
            </a:r>
            <a:endParaRPr lang="zh-CN" altLang="en-US" sz="1400" dirty="0">
              <a:solidFill>
                <a:schemeClr val="bg1"/>
              </a:solidFill>
              <a:latin typeface="Verdana" pitchFamily="34" charset="0"/>
              <a:ea typeface="方正正黑简体" pitchFamily="2" charset="-122"/>
            </a:endParaRPr>
          </a:p>
        </p:txBody>
      </p:sp>
      <p:sp>
        <p:nvSpPr>
          <p:cNvPr id="12" name="矩形 35"/>
          <p:cNvSpPr/>
          <p:nvPr/>
        </p:nvSpPr>
        <p:spPr>
          <a:xfrm flipH="1">
            <a:off x="9399493" y="2867040"/>
            <a:ext cx="2676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Problems</a:t>
            </a:r>
            <a:endParaRPr lang="zh-CN" altLang="zh-CN" sz="2000" dirty="0">
              <a:solidFill>
                <a:schemeClr val="bg1"/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7828"/>
          <a:stretch/>
        </p:blipFill>
        <p:spPr>
          <a:xfrm>
            <a:off x="3515932" y="1187245"/>
            <a:ext cx="8551572" cy="4943100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0" y="1187244"/>
            <a:ext cx="3515932" cy="4943100"/>
          </a:xfrm>
          <a:prstGeom prst="rect">
            <a:avLst/>
          </a:prstGeom>
          <a:solidFill>
            <a:srgbClr val="005A9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zh-CN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Scan and inquire medication </a:t>
            </a:r>
            <a:r>
              <a:rPr lang="en-US" altLang="zh-C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information</a:t>
            </a:r>
          </a:p>
          <a:p>
            <a:endParaRPr lang="en-US" altLang="zh-CN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altLang="zh-CN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Scan and entry nursing information in real </a:t>
            </a:r>
            <a:r>
              <a:rPr lang="en-US" altLang="zh-C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time</a:t>
            </a:r>
          </a:p>
          <a:p>
            <a:endParaRPr lang="zh-CN" altLang="en-US" dirty="0">
              <a:solidFill>
                <a:schemeClr val="bg1"/>
              </a:solidFill>
              <a:latin typeface="Verdana" pitchFamily="34" charset="0"/>
              <a:ea typeface="方正正黑简体" pitchFamily="2" charset="-122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altLang="zh-CN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Improve the working efficiency of the health care </a:t>
            </a:r>
            <a:r>
              <a:rPr lang="en-US" altLang="zh-C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staff</a:t>
            </a:r>
          </a:p>
          <a:p>
            <a:endParaRPr lang="zh-CN" altLang="en-US" dirty="0">
              <a:solidFill>
                <a:schemeClr val="bg1"/>
              </a:solidFill>
              <a:latin typeface="Verdana" pitchFamily="34" charset="0"/>
              <a:ea typeface="方正正黑简体" pitchFamily="2" charset="-122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altLang="zh-CN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Inquire the diagnosis information in real </a:t>
            </a:r>
            <a:r>
              <a:rPr lang="en-US" altLang="zh-C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time</a:t>
            </a:r>
          </a:p>
          <a:p>
            <a:endParaRPr lang="zh-CN" altLang="en-US" dirty="0">
              <a:solidFill>
                <a:schemeClr val="bg1"/>
              </a:solidFill>
              <a:latin typeface="Verdana" pitchFamily="34" charset="0"/>
              <a:ea typeface="方正正黑简体" pitchFamily="2" charset="-122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altLang="zh-CN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Avoid human oversight by automatic task push notification</a:t>
            </a:r>
            <a:endParaRPr lang="zh-CN" altLang="en-US" dirty="0">
              <a:solidFill>
                <a:schemeClr val="bg1"/>
              </a:solidFill>
              <a:latin typeface="Verdana" pitchFamily="34" charset="0"/>
              <a:ea typeface="方正正黑简体" pitchFamily="2" charset="-122"/>
            </a:endParaRPr>
          </a:p>
          <a:p>
            <a:endParaRPr lang="zh-CN" altLang="en-US" dirty="0">
              <a:solidFill>
                <a:schemeClr val="bg1"/>
              </a:solidFill>
              <a:latin typeface="方正正黑简体" pitchFamily="2" charset="-122"/>
              <a:ea typeface="方正正黑简体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199" y="540912"/>
            <a:ext cx="5563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Verdana" pitchFamily="34" charset="0"/>
                <a:ea typeface="Verdana" pitchFamily="34" charset="0"/>
                <a:cs typeface="Arial" pitchFamily="34" charset="0"/>
              </a:rPr>
              <a:t>Suggested Solution</a:t>
            </a:r>
            <a:endParaRPr lang="zh-CN" altLang="en-US" sz="3600" dirty="0">
              <a:latin typeface="Verdana" pitchFamily="34" charset="0"/>
              <a:ea typeface="汉仪中黑简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10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643056"/>
            <a:ext cx="1785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Mobile ward round</a:t>
            </a:r>
            <a:endParaRPr lang="zh-CN" altLang="en-US" sz="1600" dirty="0">
              <a:solidFill>
                <a:srgbClr val="555555"/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00312"/>
            <a:ext cx="135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Data collection</a:t>
            </a:r>
            <a:endParaRPr lang="zh-CN" altLang="en-US" sz="1600" dirty="0">
              <a:solidFill>
                <a:srgbClr val="555555"/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453341"/>
            <a:ext cx="1761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Management of the patients</a:t>
            </a:r>
            <a:endParaRPr lang="zh-CN" altLang="en-US" sz="1600" dirty="0">
              <a:solidFill>
                <a:srgbClr val="555555"/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83" y="1500180"/>
            <a:ext cx="178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Login of medical personnel </a:t>
            </a:r>
            <a:endParaRPr lang="zh-CN" altLang="en-US" sz="1600" dirty="0">
              <a:solidFill>
                <a:srgbClr val="555555"/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05786" y="2571750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Meal ordering</a:t>
            </a:r>
            <a:endParaRPr lang="zh-CN" altLang="en-US" sz="1600" dirty="0">
              <a:solidFill>
                <a:srgbClr val="555555"/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212" y="3450248"/>
            <a:ext cx="1465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Health Track</a:t>
            </a:r>
            <a:endParaRPr lang="zh-CN" altLang="en-US" sz="1600" dirty="0">
              <a:solidFill>
                <a:srgbClr val="555555"/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grpSp>
        <p:nvGrpSpPr>
          <p:cNvPr id="17" name="组合 47"/>
          <p:cNvGrpSpPr/>
          <p:nvPr/>
        </p:nvGrpSpPr>
        <p:grpSpPr>
          <a:xfrm>
            <a:off x="1764530" y="1668656"/>
            <a:ext cx="481251" cy="481251"/>
            <a:chOff x="1764530" y="1400543"/>
            <a:chExt cx="481251" cy="481251"/>
          </a:xfrm>
        </p:grpSpPr>
        <p:sp>
          <p:nvSpPr>
            <p:cNvPr id="18" name="椭圆 48"/>
            <p:cNvSpPr/>
            <p:nvPr/>
          </p:nvSpPr>
          <p:spPr>
            <a:xfrm>
              <a:off x="1764530" y="1400543"/>
              <a:ext cx="481251" cy="481251"/>
            </a:xfrm>
            <a:prstGeom prst="ellipse">
              <a:avLst/>
            </a:prstGeom>
            <a:solidFill>
              <a:srgbClr val="005A9B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Verdana" pitchFamily="34" charset="0"/>
              </a:endParaRPr>
            </a:p>
          </p:txBody>
        </p:sp>
        <p:sp>
          <p:nvSpPr>
            <p:cNvPr id="19" name="椭圆 49"/>
            <p:cNvSpPr/>
            <p:nvPr/>
          </p:nvSpPr>
          <p:spPr>
            <a:xfrm>
              <a:off x="1805999" y="1444890"/>
              <a:ext cx="399260" cy="399260"/>
            </a:xfrm>
            <a:prstGeom prst="ellipse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Verdana" pitchFamily="34" charset="0"/>
              </a:endParaRPr>
            </a:p>
          </p:txBody>
        </p:sp>
        <p:pic>
          <p:nvPicPr>
            <p:cNvPr id="20" name="Picture 2" descr="C:\Users\Administrator\Desktop\CWJ500\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179" y="1510136"/>
              <a:ext cx="174899" cy="26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51"/>
          <p:cNvGrpSpPr/>
          <p:nvPr/>
        </p:nvGrpSpPr>
        <p:grpSpPr>
          <a:xfrm>
            <a:off x="1346868" y="2524271"/>
            <a:ext cx="482400" cy="482400"/>
            <a:chOff x="1346868" y="2256158"/>
            <a:chExt cx="482400" cy="482400"/>
          </a:xfrm>
        </p:grpSpPr>
        <p:sp>
          <p:nvSpPr>
            <p:cNvPr id="22" name="椭圆 52"/>
            <p:cNvSpPr/>
            <p:nvPr/>
          </p:nvSpPr>
          <p:spPr>
            <a:xfrm>
              <a:off x="1346868" y="2256158"/>
              <a:ext cx="482400" cy="482400"/>
            </a:xfrm>
            <a:prstGeom prst="ellipse">
              <a:avLst/>
            </a:prstGeom>
            <a:solidFill>
              <a:srgbClr val="005A9B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Verdana" pitchFamily="34" charset="0"/>
              </a:endParaRPr>
            </a:p>
          </p:txBody>
        </p:sp>
        <p:sp>
          <p:nvSpPr>
            <p:cNvPr id="23" name="椭圆 53"/>
            <p:cNvSpPr/>
            <p:nvPr/>
          </p:nvSpPr>
          <p:spPr>
            <a:xfrm>
              <a:off x="1388438" y="2299599"/>
              <a:ext cx="399260" cy="399260"/>
            </a:xfrm>
            <a:prstGeom prst="ellipse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Verdana" pitchFamily="34" charset="0"/>
              </a:endParaRPr>
            </a:p>
          </p:txBody>
        </p:sp>
        <p:pic>
          <p:nvPicPr>
            <p:cNvPr id="24" name="Picture 3" descr="C:\Users\Administrator\Desktop\CWJ500\0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719" y="2383142"/>
              <a:ext cx="242698" cy="227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59"/>
          <p:cNvGrpSpPr/>
          <p:nvPr/>
        </p:nvGrpSpPr>
        <p:grpSpPr>
          <a:xfrm>
            <a:off x="6893146" y="1672270"/>
            <a:ext cx="482400" cy="482400"/>
            <a:chOff x="6893146" y="1404157"/>
            <a:chExt cx="482400" cy="482400"/>
          </a:xfrm>
        </p:grpSpPr>
        <p:sp>
          <p:nvSpPr>
            <p:cNvPr id="26" name="椭圆 60"/>
            <p:cNvSpPr>
              <a:spLocks noChangeAspect="1"/>
            </p:cNvSpPr>
            <p:nvPr/>
          </p:nvSpPr>
          <p:spPr>
            <a:xfrm flipH="1">
              <a:off x="6893146" y="1404157"/>
              <a:ext cx="482400" cy="482400"/>
            </a:xfrm>
            <a:prstGeom prst="ellipse">
              <a:avLst/>
            </a:prstGeom>
            <a:solidFill>
              <a:srgbClr val="005A9B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Verdana" pitchFamily="34" charset="0"/>
              </a:endParaRPr>
            </a:p>
          </p:txBody>
        </p:sp>
        <p:sp>
          <p:nvSpPr>
            <p:cNvPr id="27" name="椭圆 61"/>
            <p:cNvSpPr/>
            <p:nvPr/>
          </p:nvSpPr>
          <p:spPr>
            <a:xfrm flipH="1">
              <a:off x="6934718" y="1444890"/>
              <a:ext cx="399260" cy="399260"/>
            </a:xfrm>
            <a:prstGeom prst="ellipse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Verdana" pitchFamily="34" charset="0"/>
              </a:endParaRPr>
            </a:p>
          </p:txBody>
        </p:sp>
        <p:pic>
          <p:nvPicPr>
            <p:cNvPr id="28" name="Picture 5" descr="C:\Users\Administrator\Desktop\CWJ500\0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557" y="1541128"/>
              <a:ext cx="269581" cy="202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矩形 82"/>
          <p:cNvSpPr/>
          <p:nvPr/>
        </p:nvSpPr>
        <p:spPr>
          <a:xfrm>
            <a:off x="3437189" y="1000114"/>
            <a:ext cx="4036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Basic </a:t>
            </a:r>
            <a:r>
              <a:rPr lang="en-US" altLang="zh-CN" sz="2400" b="1" dirty="0" smtClean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functions in APP</a:t>
            </a:r>
            <a:endParaRPr lang="zh-CN" altLang="zh-CN" sz="2400" b="1" dirty="0">
              <a:solidFill>
                <a:srgbClr val="555555"/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  <a:p>
            <a:pPr algn="ctr"/>
            <a:endParaRPr lang="zh-CN" altLang="en-US" sz="1600" dirty="0">
              <a:solidFill>
                <a:srgbClr val="005A9B"/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755" y="4214824"/>
            <a:ext cx="215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Health care project</a:t>
            </a:r>
            <a:endParaRPr lang="zh-CN" altLang="en-US" sz="1600" dirty="0">
              <a:solidFill>
                <a:srgbClr val="555555"/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72198" y="4143386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Inquiry of patients’ information</a:t>
            </a:r>
            <a:endParaRPr lang="zh-CN" altLang="en-US" sz="1600" dirty="0">
              <a:solidFill>
                <a:srgbClr val="555555"/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  <p:grpSp>
        <p:nvGrpSpPr>
          <p:cNvPr id="35" name="组合 1"/>
          <p:cNvGrpSpPr/>
          <p:nvPr/>
        </p:nvGrpSpPr>
        <p:grpSpPr>
          <a:xfrm>
            <a:off x="6893146" y="3381418"/>
            <a:ext cx="482400" cy="482400"/>
            <a:chOff x="6893146" y="3381418"/>
            <a:chExt cx="482400" cy="482400"/>
          </a:xfrm>
        </p:grpSpPr>
        <p:sp>
          <p:nvSpPr>
            <p:cNvPr id="36" name="椭圆 64"/>
            <p:cNvSpPr>
              <a:spLocks noChangeAspect="1"/>
            </p:cNvSpPr>
            <p:nvPr/>
          </p:nvSpPr>
          <p:spPr>
            <a:xfrm flipH="1">
              <a:off x="6893146" y="3381418"/>
              <a:ext cx="482400" cy="482400"/>
            </a:xfrm>
            <a:prstGeom prst="ellipse">
              <a:avLst/>
            </a:prstGeom>
            <a:solidFill>
              <a:srgbClr val="005A9B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Verdana" pitchFamily="34" charset="0"/>
              </a:endParaRPr>
            </a:p>
          </p:txBody>
        </p:sp>
        <p:sp>
          <p:nvSpPr>
            <p:cNvPr id="37" name="椭圆 65"/>
            <p:cNvSpPr/>
            <p:nvPr/>
          </p:nvSpPr>
          <p:spPr>
            <a:xfrm flipH="1">
              <a:off x="6934718" y="3422421"/>
              <a:ext cx="399260" cy="399260"/>
            </a:xfrm>
            <a:prstGeom prst="ellipse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Verdana" pitchFamily="34" charset="0"/>
              </a:endParaRPr>
            </a:p>
          </p:txBody>
        </p:sp>
        <p:pic>
          <p:nvPicPr>
            <p:cNvPr id="38" name="Picture 3" descr="C:\Users\Administrator\Desktop\x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156" y="3478859"/>
              <a:ext cx="286385" cy="286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组合 2"/>
          <p:cNvGrpSpPr/>
          <p:nvPr/>
        </p:nvGrpSpPr>
        <p:grpSpPr>
          <a:xfrm>
            <a:off x="1764641" y="3381418"/>
            <a:ext cx="482400" cy="482400"/>
            <a:chOff x="1764641" y="3381418"/>
            <a:chExt cx="482400" cy="482400"/>
          </a:xfrm>
        </p:grpSpPr>
        <p:sp>
          <p:nvSpPr>
            <p:cNvPr id="40" name="椭圆 56"/>
            <p:cNvSpPr>
              <a:spLocks noChangeAspect="1"/>
            </p:cNvSpPr>
            <p:nvPr/>
          </p:nvSpPr>
          <p:spPr>
            <a:xfrm>
              <a:off x="1764641" y="3381418"/>
              <a:ext cx="482400" cy="482400"/>
            </a:xfrm>
            <a:prstGeom prst="ellipse">
              <a:avLst/>
            </a:prstGeom>
            <a:solidFill>
              <a:srgbClr val="005A9B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Verdana" pitchFamily="34" charset="0"/>
              </a:endParaRPr>
            </a:p>
          </p:txBody>
        </p:sp>
        <p:sp>
          <p:nvSpPr>
            <p:cNvPr id="41" name="椭圆 57"/>
            <p:cNvSpPr/>
            <p:nvPr/>
          </p:nvSpPr>
          <p:spPr>
            <a:xfrm>
              <a:off x="1805999" y="3422421"/>
              <a:ext cx="399260" cy="399260"/>
            </a:xfrm>
            <a:prstGeom prst="ellipse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Verdana" pitchFamily="34" charset="0"/>
              </a:endParaRPr>
            </a:p>
          </p:txBody>
        </p:sp>
        <p:pic>
          <p:nvPicPr>
            <p:cNvPr id="42" name="Picture 4" descr="C:\Users\Administrator\Desktop\re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522" y="3474466"/>
              <a:ext cx="284215" cy="284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5"/>
          <p:cNvGrpSpPr/>
          <p:nvPr/>
        </p:nvGrpSpPr>
        <p:grpSpPr>
          <a:xfrm>
            <a:off x="7310709" y="2526142"/>
            <a:ext cx="482400" cy="482400"/>
            <a:chOff x="7310709" y="2526142"/>
            <a:chExt cx="482400" cy="482400"/>
          </a:xfrm>
        </p:grpSpPr>
        <p:sp>
          <p:nvSpPr>
            <p:cNvPr id="44" name="椭圆 68"/>
            <p:cNvSpPr>
              <a:spLocks noChangeAspect="1"/>
            </p:cNvSpPr>
            <p:nvPr/>
          </p:nvSpPr>
          <p:spPr>
            <a:xfrm flipH="1">
              <a:off x="7310709" y="2526142"/>
              <a:ext cx="482400" cy="482400"/>
            </a:xfrm>
            <a:prstGeom prst="ellipse">
              <a:avLst/>
            </a:prstGeom>
            <a:solidFill>
              <a:srgbClr val="005A9B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Verdana" pitchFamily="34" charset="0"/>
              </a:endParaRPr>
            </a:p>
          </p:txBody>
        </p:sp>
        <p:sp>
          <p:nvSpPr>
            <p:cNvPr id="45" name="椭圆 69"/>
            <p:cNvSpPr/>
            <p:nvPr/>
          </p:nvSpPr>
          <p:spPr>
            <a:xfrm flipH="1">
              <a:off x="7352279" y="2567712"/>
              <a:ext cx="399260" cy="399260"/>
            </a:xfrm>
            <a:prstGeom prst="ellipse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Verdana" pitchFamily="34" charset="0"/>
              </a:endParaRPr>
            </a:p>
          </p:txBody>
        </p:sp>
        <p:pic>
          <p:nvPicPr>
            <p:cNvPr id="46" name="Picture 5" descr="C:\Users\Administrator\Desktop\dianca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400" y="2591833"/>
              <a:ext cx="351018" cy="35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组合 6"/>
          <p:cNvGrpSpPr/>
          <p:nvPr/>
        </p:nvGrpSpPr>
        <p:grpSpPr>
          <a:xfrm>
            <a:off x="6218059" y="4105007"/>
            <a:ext cx="482400" cy="482400"/>
            <a:chOff x="6218059" y="4105007"/>
            <a:chExt cx="482400" cy="482400"/>
          </a:xfrm>
        </p:grpSpPr>
        <p:sp>
          <p:nvSpPr>
            <p:cNvPr id="48" name="椭圆 89"/>
            <p:cNvSpPr>
              <a:spLocks noChangeAspect="1"/>
            </p:cNvSpPr>
            <p:nvPr/>
          </p:nvSpPr>
          <p:spPr>
            <a:xfrm flipH="1">
              <a:off x="6218059" y="4105007"/>
              <a:ext cx="482400" cy="482400"/>
            </a:xfrm>
            <a:prstGeom prst="ellipse">
              <a:avLst/>
            </a:prstGeom>
            <a:solidFill>
              <a:srgbClr val="005A9B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u="sng">
                <a:latin typeface="Verdana" pitchFamily="34" charset="0"/>
              </a:endParaRPr>
            </a:p>
          </p:txBody>
        </p:sp>
        <p:sp>
          <p:nvSpPr>
            <p:cNvPr id="49" name="椭圆 90"/>
            <p:cNvSpPr/>
            <p:nvPr/>
          </p:nvSpPr>
          <p:spPr>
            <a:xfrm flipH="1">
              <a:off x="6259631" y="4146010"/>
              <a:ext cx="399260" cy="399260"/>
            </a:xfrm>
            <a:prstGeom prst="ellipse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u="sng">
                <a:latin typeface="Verdana" pitchFamily="34" charset="0"/>
              </a:endParaRPr>
            </a:p>
          </p:txBody>
        </p:sp>
        <p:pic>
          <p:nvPicPr>
            <p:cNvPr id="50" name="Picture 6" descr="C:\Users\Administrator\Desktop\xiangmuc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242" y="4197549"/>
              <a:ext cx="298450" cy="29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组合 7"/>
          <p:cNvGrpSpPr/>
          <p:nvPr/>
        </p:nvGrpSpPr>
        <p:grpSpPr>
          <a:xfrm>
            <a:off x="2505424" y="4105574"/>
            <a:ext cx="482400" cy="482400"/>
            <a:chOff x="2505424" y="4105574"/>
            <a:chExt cx="482400" cy="482400"/>
          </a:xfrm>
        </p:grpSpPr>
        <p:sp>
          <p:nvSpPr>
            <p:cNvPr id="52" name="椭圆 93"/>
            <p:cNvSpPr>
              <a:spLocks noChangeAspect="1"/>
            </p:cNvSpPr>
            <p:nvPr/>
          </p:nvSpPr>
          <p:spPr>
            <a:xfrm flipH="1">
              <a:off x="2505424" y="4105574"/>
              <a:ext cx="482400" cy="482400"/>
            </a:xfrm>
            <a:prstGeom prst="ellipse">
              <a:avLst/>
            </a:prstGeom>
            <a:solidFill>
              <a:srgbClr val="005A9B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Verdana" pitchFamily="34" charset="0"/>
              </a:endParaRPr>
            </a:p>
          </p:txBody>
        </p:sp>
        <p:sp>
          <p:nvSpPr>
            <p:cNvPr id="53" name="椭圆 94"/>
            <p:cNvSpPr/>
            <p:nvPr/>
          </p:nvSpPr>
          <p:spPr>
            <a:xfrm flipH="1">
              <a:off x="2546996" y="4146577"/>
              <a:ext cx="399260" cy="399260"/>
            </a:xfrm>
            <a:prstGeom prst="ellipse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Verdana" pitchFamily="34" charset="0"/>
              </a:endParaRPr>
            </a:p>
          </p:txBody>
        </p:sp>
        <p:pic>
          <p:nvPicPr>
            <p:cNvPr id="54" name="Picture 7" descr="C:\Users\Administrator\Desktop\xiangmu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279" y="4184086"/>
              <a:ext cx="300690" cy="300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Picture 9" descr="D:\素材资料\图片素材\图片库\产品图片\手持机（工业拍摄）\1@工业拍摄\20150630@C4050+C4000褪底+创意场景\TIF（褪底）\guge25374-8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97" y="1682750"/>
            <a:ext cx="3110091" cy="31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素材资料\图片素材\图片库\产品图片\手持机（工业拍摄）\1@工业拍摄\20150630@C4050+C4000褪底+创意场景\TIF（褪底）\guge25319-EN-6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6" y="2039997"/>
            <a:ext cx="170092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3074"/>
          <p:cNvGrpSpPr/>
          <p:nvPr/>
        </p:nvGrpSpPr>
        <p:grpSpPr>
          <a:xfrm>
            <a:off x="2725999" y="901521"/>
            <a:ext cx="8993775" cy="5370489"/>
            <a:chOff x="2579841" y="948100"/>
            <a:chExt cx="6106745" cy="3795215"/>
          </a:xfrm>
        </p:grpSpPr>
        <p:sp>
          <p:nvSpPr>
            <p:cNvPr id="6" name="菱形 157"/>
            <p:cNvSpPr/>
            <p:nvPr/>
          </p:nvSpPr>
          <p:spPr>
            <a:xfrm>
              <a:off x="7307644" y="2681841"/>
              <a:ext cx="1378942" cy="1232901"/>
            </a:xfrm>
            <a:prstGeom prst="diamond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Match the medicine with the patient</a:t>
              </a:r>
              <a:endParaRPr lang="zh-CN" altLang="en-US" sz="900" b="1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sp>
          <p:nvSpPr>
            <p:cNvPr id="7" name="菱形 80"/>
            <p:cNvSpPr/>
            <p:nvPr/>
          </p:nvSpPr>
          <p:spPr>
            <a:xfrm>
              <a:off x="2579841" y="1679846"/>
              <a:ext cx="1510271" cy="798268"/>
            </a:xfrm>
            <a:prstGeom prst="diamond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Receive patient</a:t>
              </a:r>
              <a:endParaRPr lang="zh-CN" altLang="en-US" sz="1150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grpSp>
          <p:nvGrpSpPr>
            <p:cNvPr id="8" name="组合 131"/>
            <p:cNvGrpSpPr/>
            <p:nvPr/>
          </p:nvGrpSpPr>
          <p:grpSpPr>
            <a:xfrm rot="10800000">
              <a:off x="3387645" y="2306349"/>
              <a:ext cx="991704" cy="320042"/>
              <a:chOff x="5956903" y="1290906"/>
              <a:chExt cx="991704" cy="320042"/>
            </a:xfrm>
          </p:grpSpPr>
          <p:grpSp>
            <p:nvGrpSpPr>
              <p:cNvPr id="55" name="组合 132"/>
              <p:cNvGrpSpPr/>
              <p:nvPr/>
            </p:nvGrpSpPr>
            <p:grpSpPr>
              <a:xfrm>
                <a:off x="6003417" y="1330699"/>
                <a:ext cx="945190" cy="280249"/>
                <a:chOff x="6003417" y="1330699"/>
                <a:chExt cx="945190" cy="280249"/>
              </a:xfrm>
            </p:grpSpPr>
            <p:cxnSp>
              <p:nvCxnSpPr>
                <p:cNvPr id="57" name="直接连接符 134"/>
                <p:cNvCxnSpPr/>
                <p:nvPr/>
              </p:nvCxnSpPr>
              <p:spPr>
                <a:xfrm rot="10800000">
                  <a:off x="6948603" y="1397373"/>
                  <a:ext cx="0" cy="213575"/>
                </a:xfrm>
                <a:prstGeom prst="line">
                  <a:avLst/>
                </a:prstGeom>
                <a:ln>
                  <a:solidFill>
                    <a:srgbClr val="005A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弧形 135"/>
                <p:cNvSpPr/>
                <p:nvPr/>
              </p:nvSpPr>
              <p:spPr>
                <a:xfrm rot="10800000" flipH="1" flipV="1">
                  <a:off x="6815257" y="1330699"/>
                  <a:ext cx="133350" cy="133350"/>
                </a:xfrm>
                <a:prstGeom prst="arc">
                  <a:avLst/>
                </a:prstGeom>
                <a:ln>
                  <a:solidFill>
                    <a:srgbClr val="005A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Verdana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59" name="直接连接符 136"/>
                <p:cNvCxnSpPr>
                  <a:stCxn id="58" idx="0"/>
                </p:cNvCxnSpPr>
                <p:nvPr/>
              </p:nvCxnSpPr>
              <p:spPr>
                <a:xfrm rot="10800000">
                  <a:off x="6003417" y="1330699"/>
                  <a:ext cx="878515" cy="0"/>
                </a:xfrm>
                <a:prstGeom prst="line">
                  <a:avLst/>
                </a:prstGeom>
                <a:ln>
                  <a:solidFill>
                    <a:srgbClr val="005A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等腰三角形 133"/>
              <p:cNvSpPr/>
              <p:nvPr/>
            </p:nvSpPr>
            <p:spPr>
              <a:xfrm rot="5400000" flipV="1">
                <a:off x="5941207" y="1306602"/>
                <a:ext cx="77906" cy="46514"/>
              </a:xfrm>
              <a:prstGeom prst="triangle">
                <a:avLst/>
              </a:prstGeom>
              <a:solidFill>
                <a:srgbClr val="005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组合 137"/>
            <p:cNvGrpSpPr/>
            <p:nvPr/>
          </p:nvGrpSpPr>
          <p:grpSpPr>
            <a:xfrm flipV="1">
              <a:off x="3348692" y="1345149"/>
              <a:ext cx="77906" cy="345139"/>
              <a:chOff x="3144240" y="3173153"/>
              <a:chExt cx="77906" cy="345139"/>
            </a:xfrm>
            <a:solidFill>
              <a:srgbClr val="005A9B"/>
            </a:solidFill>
          </p:grpSpPr>
          <p:cxnSp>
            <p:nvCxnSpPr>
              <p:cNvPr id="53" name="直接连接符 138"/>
              <p:cNvCxnSpPr/>
              <p:nvPr/>
            </p:nvCxnSpPr>
            <p:spPr>
              <a:xfrm flipV="1">
                <a:off x="3183193" y="3207674"/>
                <a:ext cx="0" cy="310618"/>
              </a:xfrm>
              <a:prstGeom prst="line">
                <a:avLst/>
              </a:prstGeom>
              <a:grpFill/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等腰三角形 139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圆角矩形 141"/>
            <p:cNvSpPr/>
            <p:nvPr/>
          </p:nvSpPr>
          <p:spPr>
            <a:xfrm>
              <a:off x="2730517" y="948100"/>
              <a:ext cx="1285884" cy="366713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Begins the treatment</a:t>
              </a:r>
              <a:endParaRPr lang="zh-CN" altLang="en-US" sz="1200" b="1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sp>
          <p:nvSpPr>
            <p:cNvPr id="11" name="圆角矩形 142"/>
            <p:cNvSpPr/>
            <p:nvPr/>
          </p:nvSpPr>
          <p:spPr>
            <a:xfrm>
              <a:off x="4166380" y="1679846"/>
              <a:ext cx="1445099" cy="54585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5555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NIS system develops a unique </a:t>
              </a:r>
              <a:r>
                <a:rPr lang="en-US" altLang="zh-CN" sz="1100" b="1" dirty="0" smtClean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No as RFID / barcode </a:t>
              </a:r>
              <a:r>
                <a:rPr lang="en-US" altLang="zh-CN" sz="1100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for each patient</a:t>
              </a:r>
              <a:endParaRPr lang="zh-CN" altLang="en-US" sz="1100" b="1" dirty="0">
                <a:solidFill>
                  <a:srgbClr val="555555"/>
                </a:solidFill>
                <a:latin typeface="Verdana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grpSp>
          <p:nvGrpSpPr>
            <p:cNvPr id="12" name="组合 144"/>
            <p:cNvGrpSpPr/>
            <p:nvPr/>
          </p:nvGrpSpPr>
          <p:grpSpPr>
            <a:xfrm rot="16200000" flipH="1" flipV="1">
              <a:off x="5589790" y="2250776"/>
              <a:ext cx="77906" cy="673326"/>
              <a:chOff x="3144240" y="3173153"/>
              <a:chExt cx="77906" cy="673326"/>
            </a:xfrm>
          </p:grpSpPr>
          <p:cxnSp>
            <p:nvCxnSpPr>
              <p:cNvPr id="51" name="直接连接符 145"/>
              <p:cNvCxnSpPr/>
              <p:nvPr/>
            </p:nvCxnSpPr>
            <p:spPr>
              <a:xfrm rot="5400000" flipH="1" flipV="1">
                <a:off x="2863794" y="3527076"/>
                <a:ext cx="638800" cy="5"/>
              </a:xfrm>
              <a:prstGeom prst="line">
                <a:avLst/>
              </a:prstGeom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等腰三角形 146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005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圆角矩形 147"/>
            <p:cNvSpPr/>
            <p:nvPr/>
          </p:nvSpPr>
          <p:spPr>
            <a:xfrm>
              <a:off x="4404867" y="2411592"/>
              <a:ext cx="932859" cy="277331"/>
            </a:xfrm>
            <a:prstGeom prst="roundRect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Dispense</a:t>
              </a:r>
              <a:endParaRPr lang="zh-CN" altLang="en-US" sz="1200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sp>
          <p:nvSpPr>
            <p:cNvPr id="14" name="圆角矩形 148"/>
            <p:cNvSpPr/>
            <p:nvPr/>
          </p:nvSpPr>
          <p:spPr>
            <a:xfrm>
              <a:off x="5984814" y="2411591"/>
              <a:ext cx="1179474" cy="332612"/>
            </a:xfrm>
            <a:prstGeom prst="roundRect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Perform health care</a:t>
              </a:r>
              <a:endParaRPr lang="zh-CN" altLang="en-US" sz="1200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sp>
          <p:nvSpPr>
            <p:cNvPr id="15" name="圆角矩形 149"/>
            <p:cNvSpPr/>
            <p:nvPr/>
          </p:nvSpPr>
          <p:spPr>
            <a:xfrm>
              <a:off x="5904017" y="1759252"/>
              <a:ext cx="1341068" cy="460694"/>
            </a:xfrm>
            <a:prstGeom prst="roundRect">
              <a:avLst/>
            </a:prstGeom>
            <a:noFill/>
            <a:ln w="12700">
              <a:solidFill>
                <a:srgbClr val="5555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App informs the  related staff to perform the health care</a:t>
              </a:r>
              <a:endParaRPr lang="zh-CN" altLang="en-US" sz="1100" b="1" dirty="0">
                <a:solidFill>
                  <a:srgbClr val="555555"/>
                </a:solidFill>
                <a:latin typeface="Verdana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grpSp>
          <p:nvGrpSpPr>
            <p:cNvPr id="16" name="组合 150"/>
            <p:cNvGrpSpPr/>
            <p:nvPr/>
          </p:nvGrpSpPr>
          <p:grpSpPr>
            <a:xfrm>
              <a:off x="4786532" y="2242883"/>
              <a:ext cx="77906" cy="195827"/>
              <a:chOff x="3144240" y="3173153"/>
              <a:chExt cx="77906" cy="195827"/>
            </a:xfrm>
          </p:grpSpPr>
          <p:cxnSp>
            <p:nvCxnSpPr>
              <p:cNvPr id="49" name="直接连接符 151"/>
              <p:cNvCxnSpPr/>
              <p:nvPr/>
            </p:nvCxnSpPr>
            <p:spPr>
              <a:xfrm flipV="1">
                <a:off x="3183193" y="3207674"/>
                <a:ext cx="0" cy="161306"/>
              </a:xfrm>
              <a:prstGeom prst="line">
                <a:avLst/>
              </a:prstGeom>
              <a:ln>
                <a:solidFill>
                  <a:srgbClr val="55555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等腰三角形 152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5555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组合 154"/>
            <p:cNvGrpSpPr/>
            <p:nvPr/>
          </p:nvGrpSpPr>
          <p:grpSpPr>
            <a:xfrm>
              <a:off x="6535598" y="2242883"/>
              <a:ext cx="77906" cy="195827"/>
              <a:chOff x="3144240" y="3173153"/>
              <a:chExt cx="77906" cy="195827"/>
            </a:xfrm>
          </p:grpSpPr>
          <p:cxnSp>
            <p:nvCxnSpPr>
              <p:cNvPr id="47" name="直接连接符 155"/>
              <p:cNvCxnSpPr/>
              <p:nvPr/>
            </p:nvCxnSpPr>
            <p:spPr>
              <a:xfrm flipV="1">
                <a:off x="3183193" y="3207674"/>
                <a:ext cx="0" cy="161306"/>
              </a:xfrm>
              <a:prstGeom prst="line">
                <a:avLst/>
              </a:prstGeom>
              <a:ln>
                <a:solidFill>
                  <a:srgbClr val="55555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等腰三角形 156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5555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组合 158"/>
            <p:cNvGrpSpPr/>
            <p:nvPr/>
          </p:nvGrpSpPr>
          <p:grpSpPr>
            <a:xfrm rot="10800000" flipH="1">
              <a:off x="6958006" y="3515816"/>
              <a:ext cx="991704" cy="320042"/>
              <a:chOff x="5956903" y="1290906"/>
              <a:chExt cx="991704" cy="320042"/>
            </a:xfrm>
          </p:grpSpPr>
          <p:grpSp>
            <p:nvGrpSpPr>
              <p:cNvPr id="42" name="组合 159"/>
              <p:cNvGrpSpPr/>
              <p:nvPr/>
            </p:nvGrpSpPr>
            <p:grpSpPr>
              <a:xfrm>
                <a:off x="6003417" y="1330699"/>
                <a:ext cx="945190" cy="280249"/>
                <a:chOff x="6003417" y="1330699"/>
                <a:chExt cx="945190" cy="280249"/>
              </a:xfrm>
            </p:grpSpPr>
            <p:cxnSp>
              <p:nvCxnSpPr>
                <p:cNvPr id="44" name="直接连接符 161"/>
                <p:cNvCxnSpPr/>
                <p:nvPr/>
              </p:nvCxnSpPr>
              <p:spPr>
                <a:xfrm rot="10800000">
                  <a:off x="6948603" y="1397373"/>
                  <a:ext cx="0" cy="213575"/>
                </a:xfrm>
                <a:prstGeom prst="line">
                  <a:avLst/>
                </a:prstGeom>
                <a:ln>
                  <a:solidFill>
                    <a:srgbClr val="005A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弧形 162"/>
                <p:cNvSpPr/>
                <p:nvPr/>
              </p:nvSpPr>
              <p:spPr>
                <a:xfrm rot="10800000" flipH="1" flipV="1">
                  <a:off x="6815257" y="1330699"/>
                  <a:ext cx="133350" cy="133350"/>
                </a:xfrm>
                <a:prstGeom prst="arc">
                  <a:avLst/>
                </a:prstGeom>
                <a:ln>
                  <a:solidFill>
                    <a:srgbClr val="005A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Verdana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6" name="直接连接符 163"/>
                <p:cNvCxnSpPr>
                  <a:stCxn id="45" idx="0"/>
                </p:cNvCxnSpPr>
                <p:nvPr/>
              </p:nvCxnSpPr>
              <p:spPr>
                <a:xfrm rot="10800000">
                  <a:off x="6003417" y="1330699"/>
                  <a:ext cx="878515" cy="0"/>
                </a:xfrm>
                <a:prstGeom prst="line">
                  <a:avLst/>
                </a:prstGeom>
                <a:ln>
                  <a:solidFill>
                    <a:srgbClr val="005A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等腰三角形 160"/>
              <p:cNvSpPr/>
              <p:nvPr/>
            </p:nvSpPr>
            <p:spPr>
              <a:xfrm rot="5400000" flipV="1">
                <a:off x="5941207" y="1306602"/>
                <a:ext cx="77906" cy="46514"/>
              </a:xfrm>
              <a:prstGeom prst="triangle">
                <a:avLst/>
              </a:prstGeom>
              <a:solidFill>
                <a:srgbClr val="005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组合 164"/>
            <p:cNvGrpSpPr/>
            <p:nvPr/>
          </p:nvGrpSpPr>
          <p:grpSpPr>
            <a:xfrm rot="16200000" flipV="1">
              <a:off x="7402690" y="2329974"/>
              <a:ext cx="364296" cy="801329"/>
              <a:chOff x="6584311" y="809619"/>
              <a:chExt cx="364296" cy="801329"/>
            </a:xfrm>
          </p:grpSpPr>
          <p:grpSp>
            <p:nvGrpSpPr>
              <p:cNvPr id="37" name="组合 165"/>
              <p:cNvGrpSpPr/>
              <p:nvPr/>
            </p:nvGrpSpPr>
            <p:grpSpPr>
              <a:xfrm>
                <a:off x="6637315" y="849411"/>
                <a:ext cx="311292" cy="761537"/>
                <a:chOff x="6637315" y="849411"/>
                <a:chExt cx="311292" cy="761537"/>
              </a:xfrm>
            </p:grpSpPr>
            <p:cxnSp>
              <p:nvCxnSpPr>
                <p:cNvPr id="39" name="直接连接符 167"/>
                <p:cNvCxnSpPr>
                  <a:endCxn id="40" idx="2"/>
                </p:cNvCxnSpPr>
                <p:nvPr/>
              </p:nvCxnSpPr>
              <p:spPr>
                <a:xfrm rot="16200000">
                  <a:off x="6601174" y="1263515"/>
                  <a:ext cx="694861" cy="5"/>
                </a:xfrm>
                <a:prstGeom prst="line">
                  <a:avLst/>
                </a:prstGeom>
                <a:ln>
                  <a:solidFill>
                    <a:srgbClr val="005A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弧形 168"/>
                <p:cNvSpPr/>
                <p:nvPr/>
              </p:nvSpPr>
              <p:spPr>
                <a:xfrm rot="10800000" flipH="1" flipV="1">
                  <a:off x="6815257" y="849412"/>
                  <a:ext cx="133350" cy="133350"/>
                </a:xfrm>
                <a:prstGeom prst="arc">
                  <a:avLst/>
                </a:prstGeom>
                <a:ln>
                  <a:solidFill>
                    <a:srgbClr val="005A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Verdana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1" name="直接连接符 169"/>
                <p:cNvCxnSpPr>
                  <a:stCxn id="40" idx="0"/>
                </p:cNvCxnSpPr>
                <p:nvPr/>
              </p:nvCxnSpPr>
              <p:spPr>
                <a:xfrm rot="16200000" flipV="1">
                  <a:off x="6759623" y="727103"/>
                  <a:ext cx="1" cy="244618"/>
                </a:xfrm>
                <a:prstGeom prst="line">
                  <a:avLst/>
                </a:prstGeom>
                <a:ln>
                  <a:solidFill>
                    <a:srgbClr val="005A9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等腰三角形 166"/>
              <p:cNvSpPr/>
              <p:nvPr/>
            </p:nvSpPr>
            <p:spPr>
              <a:xfrm rot="5400000" flipV="1">
                <a:off x="6568615" y="825315"/>
                <a:ext cx="77906" cy="46514"/>
              </a:xfrm>
              <a:prstGeom prst="triangle">
                <a:avLst/>
              </a:prstGeom>
              <a:solidFill>
                <a:srgbClr val="005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altLang="zh-CN" dirty="0" smtClean="0">
                    <a:latin typeface="Verdana" pitchFamily="34" charset="0"/>
                    <a:ea typeface="Verdana" pitchFamily="34" charset="0"/>
                    <a:cs typeface="Arial" pitchFamily="34" charset="0"/>
                  </a:rPr>
                  <a:t>~~~</a:t>
                </a:r>
                <a:endParaRPr lang="zh-CN" altLang="en-US" dirty="0"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圆角矩形 172"/>
            <p:cNvSpPr/>
            <p:nvPr/>
          </p:nvSpPr>
          <p:spPr>
            <a:xfrm>
              <a:off x="4404867" y="3579817"/>
              <a:ext cx="2553139" cy="385129"/>
            </a:xfrm>
            <a:prstGeom prst="roundRect">
              <a:avLst/>
            </a:prstGeom>
            <a:solidFill>
              <a:srgbClr val="005A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Entry the project information of health care</a:t>
              </a:r>
              <a:endParaRPr lang="zh-CN" altLang="en-US" sz="1200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grpSp>
          <p:nvGrpSpPr>
            <p:cNvPr id="21" name="组合 173"/>
            <p:cNvGrpSpPr/>
            <p:nvPr/>
          </p:nvGrpSpPr>
          <p:grpSpPr>
            <a:xfrm rot="16200000">
              <a:off x="7122850" y="3119941"/>
              <a:ext cx="77906" cy="195827"/>
              <a:chOff x="3144240" y="3173153"/>
              <a:chExt cx="77906" cy="195827"/>
            </a:xfrm>
          </p:grpSpPr>
          <p:cxnSp>
            <p:nvCxnSpPr>
              <p:cNvPr id="35" name="直接连接符 174"/>
              <p:cNvCxnSpPr/>
              <p:nvPr/>
            </p:nvCxnSpPr>
            <p:spPr>
              <a:xfrm flipV="1">
                <a:off x="3183193" y="3207674"/>
                <a:ext cx="0" cy="161306"/>
              </a:xfrm>
              <a:prstGeom prst="line">
                <a:avLst/>
              </a:prstGeom>
              <a:ln>
                <a:solidFill>
                  <a:srgbClr val="55555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等腰三角形 175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5555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圆角矩形 176"/>
            <p:cNvSpPr/>
            <p:nvPr/>
          </p:nvSpPr>
          <p:spPr>
            <a:xfrm>
              <a:off x="5004049" y="2873745"/>
              <a:ext cx="2106354" cy="70607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5555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App automatically identifies if the nursing behavior strictly follows the doctor's orders by scanning the barcode of the patient, RFID wristband or the barcode of the medicine</a:t>
              </a:r>
              <a:endParaRPr lang="zh-CN" altLang="en-US" sz="1100" b="1" dirty="0">
                <a:solidFill>
                  <a:srgbClr val="555555"/>
                </a:solidFill>
                <a:latin typeface="Verdana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3" name="圆角矩形 177"/>
            <p:cNvSpPr/>
            <p:nvPr/>
          </p:nvSpPr>
          <p:spPr>
            <a:xfrm>
              <a:off x="2716431" y="3475948"/>
              <a:ext cx="1229323" cy="438794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latin typeface="Verdana" pitchFamily="34" charset="0"/>
                  <a:ea typeface="Verdana" pitchFamily="34" charset="0"/>
                  <a:cs typeface="Arial" pitchFamily="34" charset="0"/>
                </a:rPr>
                <a:t>Ends the treatment</a:t>
              </a:r>
              <a:endParaRPr lang="zh-CN" altLang="en-US" sz="1200" b="1" dirty="0">
                <a:latin typeface="Verdana" pitchFamily="34" charset="0"/>
                <a:ea typeface="方正正黑简体" pitchFamily="2" charset="-122"/>
                <a:cs typeface="Arial" pitchFamily="34" charset="0"/>
              </a:endParaRPr>
            </a:p>
          </p:txBody>
        </p:sp>
        <p:grpSp>
          <p:nvGrpSpPr>
            <p:cNvPr id="24" name="组合 178"/>
            <p:cNvGrpSpPr/>
            <p:nvPr/>
          </p:nvGrpSpPr>
          <p:grpSpPr>
            <a:xfrm rot="5400000" flipV="1">
              <a:off x="4082853" y="3513846"/>
              <a:ext cx="77906" cy="566123"/>
              <a:chOff x="3144240" y="3173153"/>
              <a:chExt cx="77906" cy="566123"/>
            </a:xfrm>
            <a:solidFill>
              <a:srgbClr val="005A9B"/>
            </a:solidFill>
          </p:grpSpPr>
          <p:cxnSp>
            <p:nvCxnSpPr>
              <p:cNvPr id="33" name="直接连接符 179"/>
              <p:cNvCxnSpPr>
                <a:stCxn id="20" idx="1"/>
              </p:cNvCxnSpPr>
              <p:nvPr/>
            </p:nvCxnSpPr>
            <p:spPr>
              <a:xfrm rot="16200000">
                <a:off x="2905129" y="3461212"/>
                <a:ext cx="531603" cy="24526"/>
              </a:xfrm>
              <a:prstGeom prst="line">
                <a:avLst/>
              </a:prstGeom>
              <a:grpFill/>
              <a:ln>
                <a:solidFill>
                  <a:srgbClr val="005A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等腰三角形 180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组合 182"/>
            <p:cNvGrpSpPr/>
            <p:nvPr/>
          </p:nvGrpSpPr>
          <p:grpSpPr>
            <a:xfrm flipV="1">
              <a:off x="5653369" y="3931257"/>
              <a:ext cx="77906" cy="195827"/>
              <a:chOff x="3144240" y="3173153"/>
              <a:chExt cx="77906" cy="195827"/>
            </a:xfrm>
          </p:grpSpPr>
          <p:cxnSp>
            <p:nvCxnSpPr>
              <p:cNvPr id="31" name="直接连接符 183"/>
              <p:cNvCxnSpPr/>
              <p:nvPr/>
            </p:nvCxnSpPr>
            <p:spPr>
              <a:xfrm flipV="1">
                <a:off x="3183193" y="3207674"/>
                <a:ext cx="0" cy="161306"/>
              </a:xfrm>
              <a:prstGeom prst="line">
                <a:avLst/>
              </a:prstGeom>
              <a:ln>
                <a:solidFill>
                  <a:srgbClr val="55555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等腰三角形 184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5555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圆角矩形 185"/>
            <p:cNvSpPr/>
            <p:nvPr/>
          </p:nvSpPr>
          <p:spPr>
            <a:xfrm>
              <a:off x="4812413" y="4080570"/>
              <a:ext cx="2002804" cy="662745"/>
            </a:xfrm>
            <a:prstGeom prst="roundRect">
              <a:avLst/>
            </a:prstGeom>
            <a:noFill/>
            <a:ln w="12700">
              <a:solidFill>
                <a:srgbClr val="5555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Entry in the system the  ID of the medical staff, the treatment process, the time of the treatment and other nursing information</a:t>
              </a:r>
              <a:endParaRPr lang="zh-CN" altLang="en-US" sz="1100" b="1" dirty="0">
                <a:solidFill>
                  <a:srgbClr val="555555"/>
                </a:solidFill>
                <a:latin typeface="Verdana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grpSp>
          <p:nvGrpSpPr>
            <p:cNvPr id="27" name="组合 186"/>
            <p:cNvGrpSpPr/>
            <p:nvPr/>
          </p:nvGrpSpPr>
          <p:grpSpPr>
            <a:xfrm flipV="1">
              <a:off x="3348692" y="3931257"/>
              <a:ext cx="77906" cy="195827"/>
              <a:chOff x="3144240" y="3173153"/>
              <a:chExt cx="77906" cy="195827"/>
            </a:xfrm>
          </p:grpSpPr>
          <p:cxnSp>
            <p:nvCxnSpPr>
              <p:cNvPr id="29" name="直接连接符 187"/>
              <p:cNvCxnSpPr/>
              <p:nvPr/>
            </p:nvCxnSpPr>
            <p:spPr>
              <a:xfrm flipV="1">
                <a:off x="3183193" y="3207674"/>
                <a:ext cx="0" cy="161306"/>
              </a:xfrm>
              <a:prstGeom prst="line">
                <a:avLst/>
              </a:prstGeom>
              <a:ln>
                <a:solidFill>
                  <a:srgbClr val="55555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等腰三角形 188"/>
              <p:cNvSpPr/>
              <p:nvPr/>
            </p:nvSpPr>
            <p:spPr>
              <a:xfrm>
                <a:off x="3144240" y="3173153"/>
                <a:ext cx="77906" cy="46514"/>
              </a:xfrm>
              <a:prstGeom prst="triangle">
                <a:avLst/>
              </a:prstGeom>
              <a:solidFill>
                <a:srgbClr val="5555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圆角矩形 190"/>
            <p:cNvSpPr/>
            <p:nvPr/>
          </p:nvSpPr>
          <p:spPr>
            <a:xfrm>
              <a:off x="2717790" y="4146134"/>
              <a:ext cx="1448591" cy="59718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5555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solidFill>
                    <a:srgbClr val="555555"/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The patient can evaluate the performance of the health care staff</a:t>
              </a:r>
              <a:endParaRPr lang="zh-CN" altLang="en-US" sz="1100" b="1" dirty="0">
                <a:solidFill>
                  <a:srgbClr val="555555"/>
                </a:solidFill>
                <a:latin typeface="Verdana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5341992" y="579549"/>
            <a:ext cx="4676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u="sng" dirty="0" smtClean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Management </a:t>
            </a:r>
            <a:r>
              <a:rPr lang="en-US" altLang="zh-CN" sz="2000" b="1" u="sng" dirty="0">
                <a:solidFill>
                  <a:srgbClr val="555555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of the medication</a:t>
            </a:r>
            <a:endParaRPr lang="zh-CN" altLang="zh-CN" sz="2000" b="1" u="sng" dirty="0">
              <a:solidFill>
                <a:srgbClr val="555555"/>
              </a:solidFill>
              <a:latin typeface="Verdana" pitchFamily="34" charset="0"/>
              <a:ea typeface="方正正黑简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3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gnum Color">
      <a:dk1>
        <a:sysClr val="windowText" lastClr="000000"/>
      </a:dk1>
      <a:lt1>
        <a:sysClr val="window" lastClr="FFFFFF"/>
      </a:lt1>
      <a:dk2>
        <a:srgbClr val="3D4A65"/>
      </a:dk2>
      <a:lt2>
        <a:srgbClr val="E7E6E6"/>
      </a:lt2>
      <a:accent1>
        <a:srgbClr val="3776C3"/>
      </a:accent1>
      <a:accent2>
        <a:srgbClr val="16BA9B"/>
      </a:accent2>
      <a:accent3>
        <a:srgbClr val="74C042"/>
      </a:accent3>
      <a:accent4>
        <a:srgbClr val="EBB213"/>
      </a:accent4>
      <a:accent5>
        <a:srgbClr val="F7881F"/>
      </a:accent5>
      <a:accent6>
        <a:srgbClr val="ED2541"/>
      </a:accent6>
      <a:hlink>
        <a:srgbClr val="FCE70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984</Words>
  <Application>Microsoft Office PowerPoint</Application>
  <PresentationFormat>Custom</PresentationFormat>
  <Paragraphs>166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           Tradition nursing station </vt:lpstr>
      <vt:lpstr>PowerPoint Presentation</vt:lpstr>
      <vt:lpstr>   Current systems in Hospital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Indra</dc:creator>
  <cp:lastModifiedBy>Ram</cp:lastModifiedBy>
  <cp:revision>507</cp:revision>
  <dcterms:created xsi:type="dcterms:W3CDTF">2015-03-18T02:45:57Z</dcterms:created>
  <dcterms:modified xsi:type="dcterms:W3CDTF">2020-04-15T04:38:58Z</dcterms:modified>
</cp:coreProperties>
</file>